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60" r:id="rId4"/>
    <p:sldId id="261" r:id="rId5"/>
    <p:sldId id="263" r:id="rId6"/>
    <p:sldId id="264" r:id="rId7"/>
    <p:sldId id="257" r:id="rId8"/>
    <p:sldId id="265" r:id="rId9"/>
    <p:sldId id="269" r:id="rId10"/>
    <p:sldId id="266" r:id="rId11"/>
    <p:sldId id="275" r:id="rId12"/>
    <p:sldId id="273" r:id="rId13"/>
    <p:sldId id="279" r:id="rId14"/>
    <p:sldId id="280" r:id="rId15"/>
    <p:sldId id="277" r:id="rId16"/>
    <p:sldId id="278" r:id="rId17"/>
    <p:sldId id="281" r:id="rId18"/>
    <p:sldId id="258" r:id="rId19"/>
    <p:sldId id="262" r:id="rId20"/>
    <p:sldId id="286" r:id="rId21"/>
    <p:sldId id="287" r:id="rId22"/>
    <p:sldId id="276" r:id="rId23"/>
    <p:sldId id="284" r:id="rId24"/>
    <p:sldId id="283" r:id="rId25"/>
    <p:sldId id="285" r:id="rId26"/>
    <p:sldId id="271" r:id="rId27"/>
    <p:sldId id="274" r:id="rId28"/>
    <p:sldId id="267" r:id="rId29"/>
    <p:sldId id="288" r:id="rId30"/>
    <p:sldId id="290" r:id="rId31"/>
    <p:sldId id="289" r:id="rId32"/>
    <p:sldId id="291" r:id="rId33"/>
    <p:sldId id="292" r:id="rId34"/>
    <p:sldId id="307" r:id="rId35"/>
    <p:sldId id="294" r:id="rId36"/>
    <p:sldId id="295" r:id="rId37"/>
    <p:sldId id="297" r:id="rId38"/>
    <p:sldId id="303" r:id="rId39"/>
    <p:sldId id="304" r:id="rId40"/>
    <p:sldId id="305" r:id="rId41"/>
    <p:sldId id="308" r:id="rId42"/>
    <p:sldId id="293" r:id="rId43"/>
    <p:sldId id="296" r:id="rId44"/>
    <p:sldId id="306" r:id="rId45"/>
    <p:sldId id="299" r:id="rId46"/>
    <p:sldId id="298" r:id="rId47"/>
    <p:sldId id="300" r:id="rId48"/>
    <p:sldId id="302" r:id="rId49"/>
    <p:sldId id="268" r:id="rId50"/>
    <p:sldId id="270" r:id="rId51"/>
    <p:sldId id="282"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31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11/9/2020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11/9/2020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11/9/2020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11/9/2020</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11/9/2020</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11/9/2020</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11/9/2020</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11/9/2020</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atitesting.com/teas-exam.aspx"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www.atitesting.com/"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adkinsacademy.com/teas-v/?gclid=EAIaIQobChMIjpGY1c2S5QIVBj0MCh1LPgjwEAMYAyAAEgLVCfD_BwE" TargetMode="External"/><Relationship Id="rId2" Type="http://schemas.openxmlformats.org/officeDocument/2006/relationships/hyperlink" Target="https://quizlet.com/subject/ATI-TEAS-6-study-guide/" TargetMode="External"/><Relationship Id="rId1" Type="http://schemas.openxmlformats.org/officeDocument/2006/relationships/slideLayout" Target="../slideLayouts/slideLayout2.xml"/><Relationship Id="rId5" Type="http://schemas.openxmlformats.org/officeDocument/2006/relationships/hyperlink" Target="https://practicetestgeeks.com/ati-testing-online-teas-practice-test/?utm_source=grs&amp;gclid=EAIaIQobChMIq5Ka2c6S5QIV1PfjBx0zGQ4NEAAYAyAAEgLfHfD_BwE" TargetMode="External"/><Relationship Id="rId4" Type="http://schemas.openxmlformats.org/officeDocument/2006/relationships/hyperlink" Target="https://www.test-guide.com/free-teas-practice-tests.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jobtestprep.net/affiliate/idevaffiliate.php?id=118_8_3_6"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96FDC-3907-9745-ACDB-29321300CD25}"/>
              </a:ext>
            </a:extLst>
          </p:cNvPr>
          <p:cNvSpPr>
            <a:spLocks noGrp="1"/>
          </p:cNvSpPr>
          <p:nvPr>
            <p:ph type="ctrTitle"/>
          </p:nvPr>
        </p:nvSpPr>
        <p:spPr>
          <a:xfrm>
            <a:off x="1756042" y="2645833"/>
            <a:ext cx="8679915" cy="1784047"/>
          </a:xfrm>
        </p:spPr>
        <p:txBody>
          <a:bodyPr>
            <a:noAutofit/>
          </a:bodyPr>
          <a:lstStyle/>
          <a:p>
            <a:r>
              <a:rPr lang="en-US" sz="6500" b="1">
                <a:latin typeface="Calibri" panose="020F0502020204030204" pitchFamily="34" charset="0"/>
                <a:cs typeface="CordiaUPC" panose="020B0604020202020204" pitchFamily="34" charset="0"/>
              </a:rPr>
              <a:t>TEAS: </a:t>
            </a:r>
            <a:r>
              <a:rPr lang="en-US" sz="6000" b="1">
                <a:solidFill>
                  <a:schemeClr val="bg1"/>
                </a:solidFill>
                <a:latin typeface="Calibri" panose="020F0502020204030204" pitchFamily="34" charset="0"/>
              </a:rPr>
              <a:t>Test of Essential Academic Skills</a:t>
            </a:r>
            <a:br>
              <a:rPr lang="en-US" sz="6000" b="1">
                <a:solidFill>
                  <a:schemeClr val="bg1"/>
                </a:solidFill>
                <a:latin typeface="Calibri" panose="020F0502020204030204" pitchFamily="34" charset="0"/>
                <a:cs typeface="CordiaUPC" panose="020B0604020202020204" pitchFamily="34" charset="0"/>
              </a:rPr>
            </a:br>
            <a:endParaRPr lang="en-US" sz="6500" b="1" dirty="0">
              <a:latin typeface="Calibri" panose="020F0502020204030204" pitchFamily="34" charset="0"/>
              <a:cs typeface="CordiaUPC" panose="020B0604020202020204" pitchFamily="34" charset="0"/>
            </a:endParaRPr>
          </a:p>
        </p:txBody>
      </p:sp>
      <p:sp>
        <p:nvSpPr>
          <p:cNvPr id="3" name="Subtitle 2">
            <a:extLst>
              <a:ext uri="{FF2B5EF4-FFF2-40B4-BE49-F238E27FC236}">
                <a16:creationId xmlns:a16="http://schemas.microsoft.com/office/drawing/2014/main" id="{F8ACD253-BAE6-7249-9969-BA656902C4B3}"/>
              </a:ext>
            </a:extLst>
          </p:cNvPr>
          <p:cNvSpPr>
            <a:spLocks noGrp="1"/>
          </p:cNvSpPr>
          <p:nvPr>
            <p:ph type="subTitle" idx="1"/>
          </p:nvPr>
        </p:nvSpPr>
        <p:spPr>
          <a:xfrm>
            <a:off x="2001141" y="3987730"/>
            <a:ext cx="8673427" cy="2129448"/>
          </a:xfrm>
        </p:spPr>
        <p:txBody>
          <a:bodyPr>
            <a:normAutofit/>
          </a:bodyPr>
          <a:lstStyle/>
          <a:p>
            <a:r>
              <a:rPr lang="en-US" sz="3600" dirty="0">
                <a:latin typeface="Cooper Black" panose="0208090404030B020404" pitchFamily="18" charset="77"/>
              </a:rPr>
              <a:t>Dawn Davis, </a:t>
            </a:r>
            <a:r>
              <a:rPr lang="en-US" sz="3600" dirty="0">
                <a:solidFill>
                  <a:schemeClr val="bg1"/>
                </a:solidFill>
                <a:latin typeface="Cooper Black" panose="0208090404030B020404" pitchFamily="18" charset="77"/>
              </a:rPr>
              <a:t>M.Ed.</a:t>
            </a:r>
          </a:p>
          <a:p>
            <a:r>
              <a:rPr lang="en-US" sz="3600" dirty="0">
                <a:solidFill>
                  <a:schemeClr val="bg1"/>
                </a:solidFill>
                <a:latin typeface="Cooper Black" panose="0208090404030B020404" pitchFamily="18" charset="77"/>
              </a:rPr>
              <a:t>Student Success Coach</a:t>
            </a:r>
            <a:endParaRPr lang="en-US" sz="3600" dirty="0">
              <a:solidFill>
                <a:srgbClr val="3C4043"/>
              </a:solidFill>
              <a:latin typeface="Cooper Black" panose="0208090404030B020404" pitchFamily="18" charset="77"/>
            </a:endParaRPr>
          </a:p>
        </p:txBody>
      </p:sp>
    </p:spTree>
    <p:extLst>
      <p:ext uri="{BB962C8B-B14F-4D97-AF65-F5344CB8AC3E}">
        <p14:creationId xmlns:p14="http://schemas.microsoft.com/office/powerpoint/2010/main" val="1954499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B989D-D3FF-FE49-9E63-19B21D84300E}"/>
              </a:ext>
            </a:extLst>
          </p:cNvPr>
          <p:cNvSpPr>
            <a:spLocks noGrp="1"/>
          </p:cNvSpPr>
          <p:nvPr>
            <p:ph type="title"/>
          </p:nvPr>
        </p:nvSpPr>
        <p:spPr/>
        <p:txBody>
          <a:bodyPr/>
          <a:lstStyle/>
          <a:p>
            <a:r>
              <a:rPr lang="en-US" b="1" dirty="0">
                <a:latin typeface="Calibri" panose="020F0502020204030204" pitchFamily="34" charset="0"/>
              </a:rPr>
              <a:t>PRACTICE QUESTIONS </a:t>
            </a:r>
          </a:p>
        </p:txBody>
      </p:sp>
    </p:spTree>
    <p:extLst>
      <p:ext uri="{BB962C8B-B14F-4D97-AF65-F5344CB8AC3E}">
        <p14:creationId xmlns:p14="http://schemas.microsoft.com/office/powerpoint/2010/main" val="3502800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EDDA10-7CC3-A347-BB63-F68C42EAD30E}"/>
              </a:ext>
            </a:extLst>
          </p:cNvPr>
          <p:cNvPicPr/>
          <p:nvPr/>
        </p:nvPicPr>
        <p:blipFill rotWithShape="1">
          <a:blip r:embed="rId2"/>
          <a:srcRect l="26944" t="44666" r="-556" b="28000"/>
          <a:stretch/>
        </p:blipFill>
        <p:spPr bwMode="auto">
          <a:xfrm>
            <a:off x="952500" y="967619"/>
            <a:ext cx="10220476" cy="52009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0926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3C00B7-9414-AC4C-BCC1-111082E0957E}"/>
              </a:ext>
            </a:extLst>
          </p:cNvPr>
          <p:cNvPicPr/>
          <p:nvPr/>
        </p:nvPicPr>
        <p:blipFill rotWithShape="1">
          <a:blip r:embed="rId2"/>
          <a:srcRect l="26944" t="14222" r="-2084" b="12444"/>
          <a:stretch/>
        </p:blipFill>
        <p:spPr bwMode="auto">
          <a:xfrm>
            <a:off x="238200" y="192435"/>
            <a:ext cx="11953800" cy="58551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44578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EDDA10-7CC3-A347-BB63-F68C42EAD30E}"/>
              </a:ext>
            </a:extLst>
          </p:cNvPr>
          <p:cNvPicPr/>
          <p:nvPr/>
        </p:nvPicPr>
        <p:blipFill rotWithShape="1">
          <a:blip r:embed="rId2"/>
          <a:srcRect l="26944" t="44666" r="-556" b="28000"/>
          <a:stretch/>
        </p:blipFill>
        <p:spPr bwMode="auto">
          <a:xfrm>
            <a:off x="952500" y="967619"/>
            <a:ext cx="10220476" cy="52009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13551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EDDA10-7CC3-A347-BB63-F68C42EAD30E}"/>
              </a:ext>
            </a:extLst>
          </p:cNvPr>
          <p:cNvPicPr/>
          <p:nvPr/>
        </p:nvPicPr>
        <p:blipFill rotWithShape="1">
          <a:blip r:embed="rId2"/>
          <a:srcRect l="26944" t="44666" r="9462" b="28000"/>
          <a:stretch/>
        </p:blipFill>
        <p:spPr bwMode="auto">
          <a:xfrm>
            <a:off x="2630714" y="966797"/>
            <a:ext cx="8829524" cy="5200952"/>
          </a:xfrm>
          <a:prstGeom prst="rect">
            <a:avLst/>
          </a:prstGeom>
          <a:ln>
            <a:noFill/>
          </a:ln>
          <a:extLst>
            <a:ext uri="{53640926-AAD7-44D8-BBD7-CCE9431645EC}">
              <a14:shadowObscured xmlns:a14="http://schemas.microsoft.com/office/drawing/2010/main"/>
            </a:ext>
          </a:extLst>
        </p:spPr>
      </p:pic>
      <p:sp>
        <p:nvSpPr>
          <p:cNvPr id="2" name="Arrow: Right 1">
            <a:extLst>
              <a:ext uri="{FF2B5EF4-FFF2-40B4-BE49-F238E27FC236}">
                <a16:creationId xmlns:a16="http://schemas.microsoft.com/office/drawing/2014/main" id="{55B9138A-D2C1-5245-A873-B602DDA6FA34}"/>
              </a:ext>
            </a:extLst>
          </p:cNvPr>
          <p:cNvSpPr/>
          <p:nvPr/>
        </p:nvSpPr>
        <p:spPr>
          <a:xfrm>
            <a:off x="744775" y="966797"/>
            <a:ext cx="1710969" cy="1089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4280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117EFC-6A3D-BF41-84D5-B012738BBC1F}"/>
              </a:ext>
            </a:extLst>
          </p:cNvPr>
          <p:cNvPicPr/>
          <p:nvPr/>
        </p:nvPicPr>
        <p:blipFill rotWithShape="1">
          <a:blip r:embed="rId2"/>
          <a:srcRect l="27083" t="29333" r="-1388" b="41778"/>
          <a:stretch/>
        </p:blipFill>
        <p:spPr bwMode="auto">
          <a:xfrm>
            <a:off x="801311" y="982738"/>
            <a:ext cx="10840356" cy="45054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4759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73B402-EF30-5942-BCB1-685630067630}"/>
              </a:ext>
            </a:extLst>
          </p:cNvPr>
          <p:cNvPicPr/>
          <p:nvPr/>
        </p:nvPicPr>
        <p:blipFill rotWithShape="1">
          <a:blip r:embed="rId2"/>
          <a:srcRect l="27083" t="20889" r="1528" b="5555"/>
          <a:stretch/>
        </p:blipFill>
        <p:spPr bwMode="auto">
          <a:xfrm>
            <a:off x="547309" y="261560"/>
            <a:ext cx="11097381" cy="63348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55308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117EFC-6A3D-BF41-84D5-B012738BBC1F}"/>
              </a:ext>
            </a:extLst>
          </p:cNvPr>
          <p:cNvPicPr/>
          <p:nvPr/>
        </p:nvPicPr>
        <p:blipFill rotWithShape="1">
          <a:blip r:embed="rId2"/>
          <a:srcRect l="27083" t="29333" r="-1388" b="41778"/>
          <a:stretch/>
        </p:blipFill>
        <p:spPr bwMode="auto">
          <a:xfrm>
            <a:off x="1527025" y="967619"/>
            <a:ext cx="10840356" cy="4505475"/>
          </a:xfrm>
          <a:prstGeom prst="rect">
            <a:avLst/>
          </a:prstGeom>
          <a:ln>
            <a:noFill/>
          </a:ln>
          <a:extLst>
            <a:ext uri="{53640926-AAD7-44D8-BBD7-CCE9431645EC}">
              <a14:shadowObscured xmlns:a14="http://schemas.microsoft.com/office/drawing/2010/main"/>
            </a:ext>
          </a:extLst>
        </p:spPr>
      </p:pic>
      <p:sp>
        <p:nvSpPr>
          <p:cNvPr id="2" name="Arrow: Right 1">
            <a:extLst>
              <a:ext uri="{FF2B5EF4-FFF2-40B4-BE49-F238E27FC236}">
                <a16:creationId xmlns:a16="http://schemas.microsoft.com/office/drawing/2014/main" id="{228AAB7E-6037-C74F-9BE7-34F6B6921286}"/>
              </a:ext>
            </a:extLst>
          </p:cNvPr>
          <p:cNvSpPr/>
          <p:nvPr/>
        </p:nvSpPr>
        <p:spPr>
          <a:xfrm>
            <a:off x="140402" y="2172762"/>
            <a:ext cx="1443440" cy="714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5457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D496-FE14-E946-AAF8-DB58AADADE38}"/>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CE7D5C0E-5B0A-D44D-8ECC-03C582BADEE5}"/>
              </a:ext>
            </a:extLst>
          </p:cNvPr>
          <p:cNvPicPr>
            <a:picLocks noGrp="1" noChangeAspect="1"/>
          </p:cNvPicPr>
          <p:nvPr>
            <p:ph idx="1"/>
          </p:nvPr>
        </p:nvPicPr>
        <p:blipFill>
          <a:blip r:embed="rId2"/>
          <a:stretch>
            <a:fillRect/>
          </a:stretch>
        </p:blipFill>
        <p:spPr>
          <a:xfrm>
            <a:off x="567231" y="474731"/>
            <a:ext cx="4437173" cy="5908538"/>
          </a:xfrm>
          <a:prstGeom prst="rect">
            <a:avLst/>
          </a:prstGeom>
        </p:spPr>
      </p:pic>
      <p:sp>
        <p:nvSpPr>
          <p:cNvPr id="7" name="TextBox 6">
            <a:extLst>
              <a:ext uri="{FF2B5EF4-FFF2-40B4-BE49-F238E27FC236}">
                <a16:creationId xmlns:a16="http://schemas.microsoft.com/office/drawing/2014/main" id="{B95EC6CE-938B-DF43-A920-B485D759F179}"/>
              </a:ext>
            </a:extLst>
          </p:cNvPr>
          <p:cNvSpPr txBox="1"/>
          <p:nvPr/>
        </p:nvSpPr>
        <p:spPr>
          <a:xfrm>
            <a:off x="6826551" y="688218"/>
            <a:ext cx="4331306" cy="5139869"/>
          </a:xfrm>
          <a:prstGeom prst="rect">
            <a:avLst/>
          </a:prstGeom>
          <a:noFill/>
        </p:spPr>
        <p:txBody>
          <a:bodyPr wrap="square" rtlCol="0">
            <a:spAutoFit/>
          </a:bodyPr>
          <a:lstStyle/>
          <a:p>
            <a:pPr algn="l"/>
            <a:r>
              <a:rPr lang="en-US" sz="4100" b="1" dirty="0">
                <a:latin typeface="Calibri" panose="020F0502020204030204" pitchFamily="34" charset="0"/>
              </a:rPr>
              <a:t>This is a resource I am providing for you to get a feel for what you will be expected to know and do in regard to English skills. </a:t>
            </a:r>
          </a:p>
        </p:txBody>
      </p:sp>
    </p:spTree>
    <p:extLst>
      <p:ext uri="{BB962C8B-B14F-4D97-AF65-F5344CB8AC3E}">
        <p14:creationId xmlns:p14="http://schemas.microsoft.com/office/powerpoint/2010/main" val="1942960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F898-A31A-1345-B028-BF9710B3E7AE}"/>
              </a:ext>
            </a:extLst>
          </p:cNvPr>
          <p:cNvSpPr>
            <a:spLocks noGrp="1"/>
          </p:cNvSpPr>
          <p:nvPr>
            <p:ph idx="1"/>
          </p:nvPr>
        </p:nvSpPr>
        <p:spPr>
          <a:xfrm>
            <a:off x="4493443" y="387048"/>
            <a:ext cx="7582044" cy="6083904"/>
          </a:xfrm>
        </p:spPr>
        <p:txBody>
          <a:bodyPr>
            <a:normAutofit fontScale="92500" lnSpcReduction="20000"/>
          </a:bodyPr>
          <a:lstStyle/>
          <a:p>
            <a:r>
              <a:rPr lang="en-US" sz="2500" b="1" dirty="0">
                <a:solidFill>
                  <a:srgbClr val="2B3F47"/>
                </a:solidFill>
                <a:latin typeface="Calibri" panose="020F0502020204030204" pitchFamily="34" charset="0"/>
              </a:rPr>
              <a:t>STEP 1: ANALYZE THE INFORMATION PROVIDED.</a:t>
            </a:r>
          </a:p>
          <a:p>
            <a:r>
              <a:rPr lang="en-US" sz="2500" dirty="0">
                <a:solidFill>
                  <a:srgbClr val="2E464F"/>
                </a:solidFill>
                <a:latin typeface="Calibri" panose="020F0502020204030204" pitchFamily="34" charset="0"/>
              </a:rPr>
              <a:t>Many questions about </a:t>
            </a:r>
            <a:r>
              <a:rPr lang="en-US" sz="2500" i="1" dirty="0">
                <a:solidFill>
                  <a:srgbClr val="2E464F"/>
                </a:solidFill>
                <a:latin typeface="Calibri" panose="020F0502020204030204" pitchFamily="34" charset="0"/>
              </a:rPr>
              <a:t>English and language usage </a:t>
            </a:r>
            <a:r>
              <a:rPr lang="en-US" sz="2500" i="0" dirty="0">
                <a:solidFill>
                  <a:srgbClr val="2E464F"/>
                </a:solidFill>
                <a:latin typeface="Calibri" panose="020F0502020204030204" pitchFamily="34" charset="0"/>
              </a:rPr>
              <a:t>will present you with a sentence or short passage and ask you to identify an element of the sentence, complete the sentence correctly, or fix an error. The question will specify what task you are to perform. Read the question and the sentence carefully</a:t>
            </a:r>
            <a:endParaRPr lang="en-US" sz="2500" b="1" dirty="0">
              <a:solidFill>
                <a:srgbClr val="2B3F47"/>
              </a:solidFill>
              <a:latin typeface="Calibri" panose="020F0502020204030204" pitchFamily="34" charset="0"/>
            </a:endParaRPr>
          </a:p>
          <a:p>
            <a:r>
              <a:rPr lang="en-US" sz="2500" dirty="0">
                <a:solidFill>
                  <a:srgbClr val="2E464F"/>
                </a:solidFill>
                <a:latin typeface="Calibri" panose="020F0502020204030204" pitchFamily="34" charset="0"/>
              </a:rPr>
              <a:t>Not every question is accompanied by a sentence. Some simply ask you to recall facts. However, the question still contains key terms that you need to apply. The TEAS test has many language arts topics; you might see a question about writing style followed by one about punctuation followed by one about sentence structure. Each time you read a question, give yourself the time it takes for one deep breath to call to mind the particular rules or facts being tested.</a:t>
            </a:r>
            <a:endParaRPr lang="en-US" sz="2500" dirty="0">
              <a:solidFill>
                <a:srgbClr val="2B3F47"/>
              </a:solidFill>
              <a:latin typeface="Calibri" panose="020F0502020204030204" pitchFamily="34" charset="0"/>
            </a:endParaRPr>
          </a:p>
        </p:txBody>
      </p:sp>
      <p:sp>
        <p:nvSpPr>
          <p:cNvPr id="6" name="Title 1">
            <a:extLst>
              <a:ext uri="{FF2B5EF4-FFF2-40B4-BE49-F238E27FC236}">
                <a16:creationId xmlns:a16="http://schemas.microsoft.com/office/drawing/2014/main" id="{29BB8614-08B1-2F44-9C4A-36FACCE867DA}"/>
              </a:ext>
            </a:extLst>
          </p:cNvPr>
          <p:cNvSpPr>
            <a:spLocks noGrp="1"/>
          </p:cNvSpPr>
          <p:nvPr>
            <p:ph type="title"/>
          </p:nvPr>
        </p:nvSpPr>
        <p:spPr>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r>
              <a:rPr lang="en-US" b="1" dirty="0">
                <a:solidFill>
                  <a:schemeClr val="bg1"/>
                </a:solidFill>
                <a:latin typeface="Calibri" panose="020F0502020204030204" pitchFamily="34" charset="0"/>
              </a:rPr>
              <a:t>TEAS English Tips</a:t>
            </a:r>
          </a:p>
        </p:txBody>
      </p:sp>
    </p:spTree>
    <p:extLst>
      <p:ext uri="{BB962C8B-B14F-4D97-AF65-F5344CB8AC3E}">
        <p14:creationId xmlns:p14="http://schemas.microsoft.com/office/powerpoint/2010/main" val="315921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A0D69-D463-CE40-A454-3AC6E134CA82}"/>
              </a:ext>
            </a:extLst>
          </p:cNvPr>
          <p:cNvSpPr>
            <a:spLocks noGrp="1"/>
          </p:cNvSpPr>
          <p:nvPr>
            <p:ph type="title"/>
          </p:nvPr>
        </p:nvSpPr>
        <p:spPr/>
        <p:txBody>
          <a:bodyPr>
            <a:noAutofit/>
          </a:bodyPr>
          <a:lstStyle/>
          <a:p>
            <a:r>
              <a:rPr lang="en-US" sz="4400" b="1" dirty="0">
                <a:solidFill>
                  <a:schemeClr val="bg1"/>
                </a:solidFill>
                <a:latin typeface="."/>
              </a:rPr>
              <a:t>What does the TEAS exam consist of?</a:t>
            </a:r>
            <a:endParaRPr lang="en-US" sz="4400" dirty="0">
              <a:solidFill>
                <a:schemeClr val="bg1"/>
              </a:solidFill>
            </a:endParaRPr>
          </a:p>
        </p:txBody>
      </p:sp>
      <p:sp>
        <p:nvSpPr>
          <p:cNvPr id="3" name="Content Placeholder 2">
            <a:extLst>
              <a:ext uri="{FF2B5EF4-FFF2-40B4-BE49-F238E27FC236}">
                <a16:creationId xmlns:a16="http://schemas.microsoft.com/office/drawing/2014/main" id="{38CBC843-E820-FB45-B159-A7AC04342EF5}"/>
              </a:ext>
            </a:extLst>
          </p:cNvPr>
          <p:cNvSpPr>
            <a:spLocks noGrp="1"/>
          </p:cNvSpPr>
          <p:nvPr>
            <p:ph idx="1"/>
          </p:nvPr>
        </p:nvSpPr>
        <p:spPr>
          <a:xfrm>
            <a:off x="4666427" y="953835"/>
            <a:ext cx="7525573" cy="5248622"/>
          </a:xfrm>
        </p:spPr>
        <p:txBody>
          <a:bodyPr>
            <a:normAutofit/>
          </a:bodyPr>
          <a:lstStyle/>
          <a:p>
            <a:r>
              <a:rPr lang="en-US" sz="2500" b="1" dirty="0">
                <a:solidFill>
                  <a:srgbClr val="414042"/>
                </a:solidFill>
                <a:latin typeface="Calibri" panose="020F0502020204030204" pitchFamily="34" charset="0"/>
              </a:rPr>
              <a:t>The format of the TEAS test is similar to other standardized tests you’ve likely taken in your life and shouldn’t throw you for a loop. </a:t>
            </a:r>
          </a:p>
          <a:p>
            <a:r>
              <a:rPr lang="en-US" sz="2500" b="1" dirty="0">
                <a:solidFill>
                  <a:srgbClr val="414042"/>
                </a:solidFill>
                <a:latin typeface="Calibri" panose="020F0502020204030204" pitchFamily="34" charset="0"/>
              </a:rPr>
              <a:t>The TEAS test consists of 170 multiple-choice questions.</a:t>
            </a:r>
          </a:p>
          <a:p>
            <a:r>
              <a:rPr lang="en-US" sz="2500" b="1" dirty="0">
                <a:solidFill>
                  <a:srgbClr val="414042"/>
                </a:solidFill>
                <a:latin typeface="Calibri" panose="020F0502020204030204" pitchFamily="34" charset="0"/>
              </a:rPr>
              <a:t>You will have 209 minutes to complete the test. </a:t>
            </a:r>
          </a:p>
          <a:p>
            <a:r>
              <a:rPr lang="en-US" sz="2500" b="1" dirty="0">
                <a:solidFill>
                  <a:srgbClr val="414042"/>
                </a:solidFill>
                <a:latin typeface="Calibri" panose="020F0502020204030204" pitchFamily="34" charset="0"/>
              </a:rPr>
              <a:t>According to the </a:t>
            </a:r>
            <a:r>
              <a:rPr lang="en-US" sz="2500" b="1" u="sng" dirty="0">
                <a:solidFill>
                  <a:srgbClr val="4C6D4F"/>
                </a:solidFill>
                <a:latin typeface="Calibri" panose="020F0502020204030204" pitchFamily="34" charset="0"/>
                <a:hlinkClick r:id="rId2">
                  <a:extLst>
                    <a:ext uri="{A12FA001-AC4F-418D-AE19-62706E023703}">
                      <ahyp:hlinkClr xmlns:ahyp="http://schemas.microsoft.com/office/drawing/2018/hyperlinkcolor" val="tx"/>
                    </a:ext>
                  </a:extLst>
                </a:hlinkClick>
              </a:rPr>
              <a:t>Assessment Technologies Institute</a:t>
            </a:r>
            <a:r>
              <a:rPr lang="en-US" sz="2500" b="1" u="sng" dirty="0">
                <a:solidFill>
                  <a:srgbClr val="414042"/>
                </a:solidFill>
                <a:latin typeface="Calibri" panose="020F0502020204030204" pitchFamily="34" charset="0"/>
                <a:hlinkClick r:id="rId2">
                  <a:extLst>
                    <a:ext uri="{A12FA001-AC4F-418D-AE19-62706E023703}">
                      <ahyp:hlinkClr xmlns:ahyp="http://schemas.microsoft.com/office/drawing/2018/hyperlinkcolor" val="tx"/>
                    </a:ext>
                  </a:extLst>
                </a:hlinkClick>
              </a:rPr>
              <a:t> (ATI)</a:t>
            </a:r>
            <a:endParaRPr lang="en-US" sz="2500" b="1" dirty="0">
              <a:solidFill>
                <a:schemeClr val="bg1">
                  <a:lumMod val="10000"/>
                </a:schemeClr>
              </a:solidFill>
              <a:latin typeface="Calibri" panose="020F0502020204030204" pitchFamily="34" charset="0"/>
              <a:hlinkClick r:id="rId2">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41664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F898-A31A-1345-B028-BF9710B3E7AE}"/>
              </a:ext>
            </a:extLst>
          </p:cNvPr>
          <p:cNvSpPr>
            <a:spLocks noGrp="1"/>
          </p:cNvSpPr>
          <p:nvPr>
            <p:ph idx="1"/>
          </p:nvPr>
        </p:nvSpPr>
        <p:spPr>
          <a:xfrm>
            <a:off x="4493443" y="387048"/>
            <a:ext cx="7582044" cy="6083904"/>
          </a:xfrm>
        </p:spPr>
        <p:txBody>
          <a:bodyPr>
            <a:normAutofit fontScale="92500" lnSpcReduction="20000"/>
          </a:bodyPr>
          <a:lstStyle/>
          <a:p>
            <a:r>
              <a:rPr lang="en-US" sz="2700" b="1" dirty="0">
                <a:solidFill>
                  <a:srgbClr val="2B3F47"/>
                </a:solidFill>
                <a:latin typeface="Calibri" panose="020F0502020204030204" pitchFamily="34" charset="0"/>
              </a:rPr>
              <a:t>STEP 2: PREDICT THE ANSWER.</a:t>
            </a:r>
          </a:p>
          <a:p>
            <a:r>
              <a:rPr lang="en-US" sz="2700" dirty="0">
                <a:solidFill>
                  <a:srgbClr val="2E464F"/>
                </a:solidFill>
                <a:latin typeface="Calibri" panose="020F0502020204030204" pitchFamily="34" charset="0"/>
              </a:rPr>
              <a:t>Before looking at the answer choices, </a:t>
            </a:r>
            <a:r>
              <a:rPr lang="en-US" sz="2700" i="1" dirty="0">
                <a:solidFill>
                  <a:srgbClr val="2E464F"/>
                </a:solidFill>
                <a:latin typeface="Calibri" panose="020F0502020204030204" pitchFamily="34" charset="0"/>
              </a:rPr>
              <a:t>predict </a:t>
            </a:r>
            <a:r>
              <a:rPr lang="en-US" sz="2700" i="0" dirty="0">
                <a:solidFill>
                  <a:srgbClr val="2E464F"/>
                </a:solidFill>
                <a:latin typeface="Calibri" panose="020F0502020204030204" pitchFamily="34" charset="0"/>
              </a:rPr>
              <a:t>the answer. You have a much better chance of finding the correct answer if you already have it in mind. Sometimes you may not be able to make a specific prediction, depending on the question. </a:t>
            </a:r>
            <a:endParaRPr lang="en-US" sz="2700" b="1" dirty="0">
              <a:solidFill>
                <a:srgbClr val="2B3F47"/>
              </a:solidFill>
              <a:latin typeface="Calibri" panose="020F0502020204030204" pitchFamily="34" charset="0"/>
            </a:endParaRPr>
          </a:p>
          <a:p>
            <a:r>
              <a:rPr lang="en-US" sz="2700" dirty="0">
                <a:solidFill>
                  <a:srgbClr val="2E464F"/>
                </a:solidFill>
                <a:latin typeface="Calibri" panose="020F0502020204030204" pitchFamily="34" charset="0"/>
              </a:rPr>
              <a:t>Alternatively, you may have trouble thinking of the exact answer. If the question asks for the part of a book that lists key terms alphabetically. You may not be able to think of the word </a:t>
            </a:r>
            <a:r>
              <a:rPr lang="en-US" sz="2700" i="1" dirty="0">
                <a:solidFill>
                  <a:srgbClr val="2E464F"/>
                </a:solidFill>
                <a:latin typeface="Calibri" panose="020F0502020204030204" pitchFamily="34" charset="0"/>
              </a:rPr>
              <a:t>index </a:t>
            </a:r>
            <a:r>
              <a:rPr lang="en-US" sz="2700" i="0" dirty="0">
                <a:solidFill>
                  <a:srgbClr val="2E464F"/>
                </a:solidFill>
                <a:latin typeface="Calibri" panose="020F0502020204030204" pitchFamily="34" charset="0"/>
              </a:rPr>
              <a:t>right off the bat, but you may know that you find this list at the back of a book. Even an approximate prediction will allow you to eliminate answer choices you know are not found at the end of a book.</a:t>
            </a:r>
            <a:endParaRPr lang="en-US" sz="2700" dirty="0">
              <a:solidFill>
                <a:srgbClr val="2B3F47"/>
              </a:solidFill>
              <a:latin typeface="Calibri" panose="020F0502020204030204" pitchFamily="34" charset="0"/>
            </a:endParaRPr>
          </a:p>
        </p:txBody>
      </p:sp>
      <p:sp>
        <p:nvSpPr>
          <p:cNvPr id="6" name="Title 1">
            <a:extLst>
              <a:ext uri="{FF2B5EF4-FFF2-40B4-BE49-F238E27FC236}">
                <a16:creationId xmlns:a16="http://schemas.microsoft.com/office/drawing/2014/main" id="{29BB8614-08B1-2F44-9C4A-36FACCE867DA}"/>
              </a:ext>
            </a:extLst>
          </p:cNvPr>
          <p:cNvSpPr>
            <a:spLocks noGrp="1"/>
          </p:cNvSpPr>
          <p:nvPr>
            <p:ph type="title"/>
          </p:nvPr>
        </p:nvSpPr>
        <p:spPr>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r>
              <a:rPr lang="en-US" b="1" dirty="0">
                <a:solidFill>
                  <a:schemeClr val="bg1"/>
                </a:solidFill>
                <a:latin typeface="Calibri" panose="020F0502020204030204" pitchFamily="34" charset="0"/>
              </a:rPr>
              <a:t>TEAS English Tips</a:t>
            </a:r>
          </a:p>
        </p:txBody>
      </p:sp>
    </p:spTree>
    <p:extLst>
      <p:ext uri="{BB962C8B-B14F-4D97-AF65-F5344CB8AC3E}">
        <p14:creationId xmlns:p14="http://schemas.microsoft.com/office/powerpoint/2010/main" val="2703990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F898-A31A-1345-B028-BF9710B3E7AE}"/>
              </a:ext>
            </a:extLst>
          </p:cNvPr>
          <p:cNvSpPr>
            <a:spLocks noGrp="1"/>
          </p:cNvSpPr>
          <p:nvPr>
            <p:ph idx="1"/>
          </p:nvPr>
        </p:nvSpPr>
        <p:spPr>
          <a:xfrm>
            <a:off x="4493443" y="387048"/>
            <a:ext cx="7582044" cy="6083904"/>
          </a:xfrm>
        </p:spPr>
        <p:txBody>
          <a:bodyPr>
            <a:normAutofit/>
          </a:bodyPr>
          <a:lstStyle/>
          <a:p>
            <a:r>
              <a:rPr lang="en-US" sz="2500" b="1" dirty="0">
                <a:solidFill>
                  <a:srgbClr val="2B3F47"/>
                </a:solidFill>
                <a:latin typeface="Calibri" panose="020F0502020204030204" pitchFamily="34" charset="0"/>
              </a:rPr>
              <a:t>STEP 3: EVALUATE THE ANSWER CHOICES.</a:t>
            </a:r>
          </a:p>
          <a:p>
            <a:r>
              <a:rPr lang="en-US" sz="2500" dirty="0">
                <a:solidFill>
                  <a:srgbClr val="2E464F"/>
                </a:solidFill>
                <a:latin typeface="Calibri" panose="020F0502020204030204" pitchFamily="34" charset="0"/>
              </a:rPr>
              <a:t>Compare each answer choice to your prediction, eliminating those that are not a match and choosing the one that is a match.</a:t>
            </a:r>
            <a:endParaRPr lang="en-US" sz="2500" dirty="0">
              <a:solidFill>
                <a:srgbClr val="2B3F47"/>
              </a:solidFill>
              <a:latin typeface="Calibri" panose="020F0502020204030204" pitchFamily="34" charset="0"/>
            </a:endParaRPr>
          </a:p>
        </p:txBody>
      </p:sp>
      <p:sp>
        <p:nvSpPr>
          <p:cNvPr id="6" name="Title 1">
            <a:extLst>
              <a:ext uri="{FF2B5EF4-FFF2-40B4-BE49-F238E27FC236}">
                <a16:creationId xmlns:a16="http://schemas.microsoft.com/office/drawing/2014/main" id="{29BB8614-08B1-2F44-9C4A-36FACCE867DA}"/>
              </a:ext>
            </a:extLst>
          </p:cNvPr>
          <p:cNvSpPr>
            <a:spLocks noGrp="1"/>
          </p:cNvSpPr>
          <p:nvPr>
            <p:ph type="title"/>
          </p:nvPr>
        </p:nvSpPr>
        <p:spPr>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r>
              <a:rPr lang="en-US" b="1" dirty="0">
                <a:solidFill>
                  <a:schemeClr val="bg1"/>
                </a:solidFill>
                <a:latin typeface="Calibri" panose="020F0502020204030204" pitchFamily="34" charset="0"/>
              </a:rPr>
              <a:t>TEAS English Tips</a:t>
            </a:r>
          </a:p>
        </p:txBody>
      </p:sp>
    </p:spTree>
    <p:extLst>
      <p:ext uri="{BB962C8B-B14F-4D97-AF65-F5344CB8AC3E}">
        <p14:creationId xmlns:p14="http://schemas.microsoft.com/office/powerpoint/2010/main" val="245425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0E191C-DAA3-DE4B-8D4D-F76A2A30B707}"/>
              </a:ext>
            </a:extLst>
          </p:cNvPr>
          <p:cNvPicPr/>
          <p:nvPr/>
        </p:nvPicPr>
        <p:blipFill rotWithShape="1">
          <a:blip r:embed="rId2"/>
          <a:srcRect l="26252" t="21059" r="2618" b="42700"/>
          <a:stretch/>
        </p:blipFill>
        <p:spPr bwMode="auto">
          <a:xfrm>
            <a:off x="2222500" y="574525"/>
            <a:ext cx="9237738" cy="52765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88900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0E191C-DAA3-DE4B-8D4D-F76A2A30B707}"/>
              </a:ext>
            </a:extLst>
          </p:cNvPr>
          <p:cNvPicPr/>
          <p:nvPr/>
        </p:nvPicPr>
        <p:blipFill rotWithShape="1">
          <a:blip r:embed="rId2"/>
          <a:srcRect l="26252" t="21059" r="2618" b="42700"/>
          <a:stretch/>
        </p:blipFill>
        <p:spPr bwMode="auto">
          <a:xfrm>
            <a:off x="2222500" y="574525"/>
            <a:ext cx="9237738" cy="5276546"/>
          </a:xfrm>
          <a:prstGeom prst="rect">
            <a:avLst/>
          </a:prstGeom>
          <a:ln>
            <a:noFill/>
          </a:ln>
          <a:extLst>
            <a:ext uri="{53640926-AAD7-44D8-BBD7-CCE9431645EC}">
              <a14:shadowObscured xmlns:a14="http://schemas.microsoft.com/office/drawing/2010/main"/>
            </a:ext>
          </a:extLst>
        </p:spPr>
      </p:pic>
      <p:sp>
        <p:nvSpPr>
          <p:cNvPr id="2" name="Arrow: Right 1">
            <a:extLst>
              <a:ext uri="{FF2B5EF4-FFF2-40B4-BE49-F238E27FC236}">
                <a16:creationId xmlns:a16="http://schemas.microsoft.com/office/drawing/2014/main" id="{971BF7CC-3705-5F47-AD3C-6DCFB5F05178}"/>
              </a:ext>
            </a:extLst>
          </p:cNvPr>
          <p:cNvSpPr/>
          <p:nvPr/>
        </p:nvSpPr>
        <p:spPr>
          <a:xfrm>
            <a:off x="265684" y="5033820"/>
            <a:ext cx="1625938" cy="9684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2894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614E3B-B137-4E4D-9D84-00140AD6CC5B}"/>
              </a:ext>
            </a:extLst>
          </p:cNvPr>
          <p:cNvPicPr/>
          <p:nvPr/>
        </p:nvPicPr>
        <p:blipFill rotWithShape="1">
          <a:blip r:embed="rId2"/>
          <a:srcRect l="25641" t="20767" r="1996" b="36245"/>
          <a:stretch/>
        </p:blipFill>
        <p:spPr bwMode="auto">
          <a:xfrm>
            <a:off x="1708452" y="710595"/>
            <a:ext cx="9993691" cy="5079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7014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614E3B-B137-4E4D-9D84-00140AD6CC5B}"/>
              </a:ext>
            </a:extLst>
          </p:cNvPr>
          <p:cNvPicPr/>
          <p:nvPr/>
        </p:nvPicPr>
        <p:blipFill rotWithShape="1">
          <a:blip r:embed="rId2"/>
          <a:srcRect l="25641" t="20767" r="1996" b="36245"/>
          <a:stretch/>
        </p:blipFill>
        <p:spPr bwMode="auto">
          <a:xfrm>
            <a:off x="1708452" y="710595"/>
            <a:ext cx="9993691" cy="5079999"/>
          </a:xfrm>
          <a:prstGeom prst="rect">
            <a:avLst/>
          </a:prstGeom>
          <a:ln>
            <a:noFill/>
          </a:ln>
          <a:extLst>
            <a:ext uri="{53640926-AAD7-44D8-BBD7-CCE9431645EC}">
              <a14:shadowObscured xmlns:a14="http://schemas.microsoft.com/office/drawing/2010/main"/>
            </a:ext>
          </a:extLst>
        </p:spPr>
      </p:pic>
      <p:sp>
        <p:nvSpPr>
          <p:cNvPr id="2" name="Arrow: Right 1">
            <a:extLst>
              <a:ext uri="{FF2B5EF4-FFF2-40B4-BE49-F238E27FC236}">
                <a16:creationId xmlns:a16="http://schemas.microsoft.com/office/drawing/2014/main" id="{3F0BB0FE-16C2-7E44-9E2B-308145D90A79}"/>
              </a:ext>
            </a:extLst>
          </p:cNvPr>
          <p:cNvSpPr/>
          <p:nvPr/>
        </p:nvSpPr>
        <p:spPr>
          <a:xfrm>
            <a:off x="205038" y="2185391"/>
            <a:ext cx="1503414" cy="898895"/>
          </a:xfrm>
          <a:prstGeom prst="rightArrow">
            <a:avLst>
              <a:gd name="adj1" fmla="val 3735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0035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45DCD5EF-1F29-5449-A11C-BE17EB22C720}"/>
              </a:ext>
            </a:extLst>
          </p:cNvPr>
          <p:cNvPicPr>
            <a:picLocks/>
          </p:cNvPicPr>
          <p:nvPr/>
        </p:nvPicPr>
        <p:blipFill rotWithShape="1">
          <a:blip r:embed="rId2"/>
          <a:srcRect l="24679" t="19967" r="17893" b="42809"/>
          <a:stretch/>
        </p:blipFill>
        <p:spPr bwMode="auto">
          <a:xfrm>
            <a:off x="952500" y="559405"/>
            <a:ext cx="9298213" cy="52463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43867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45DCD5EF-1F29-5449-A11C-BE17EB22C720}"/>
              </a:ext>
            </a:extLst>
          </p:cNvPr>
          <p:cNvPicPr>
            <a:picLocks/>
          </p:cNvPicPr>
          <p:nvPr/>
        </p:nvPicPr>
        <p:blipFill rotWithShape="1">
          <a:blip r:embed="rId2"/>
          <a:srcRect l="24679" t="19967" r="17893" b="42809"/>
          <a:stretch/>
        </p:blipFill>
        <p:spPr bwMode="auto">
          <a:xfrm>
            <a:off x="2422277" y="529167"/>
            <a:ext cx="9298213" cy="5246309"/>
          </a:xfrm>
          <a:prstGeom prst="rect">
            <a:avLst/>
          </a:prstGeom>
          <a:ln>
            <a:noFill/>
          </a:ln>
          <a:extLst>
            <a:ext uri="{53640926-AAD7-44D8-BBD7-CCE9431645EC}">
              <a14:shadowObscured xmlns:a14="http://schemas.microsoft.com/office/drawing/2010/main"/>
            </a:ext>
          </a:extLst>
        </p:spPr>
      </p:pic>
      <p:sp>
        <p:nvSpPr>
          <p:cNvPr id="2" name="Arrow: Right 1">
            <a:extLst>
              <a:ext uri="{FF2B5EF4-FFF2-40B4-BE49-F238E27FC236}">
                <a16:creationId xmlns:a16="http://schemas.microsoft.com/office/drawing/2014/main" id="{B5224C1A-8EA7-264B-8336-3EB7DBCD2875}"/>
              </a:ext>
            </a:extLst>
          </p:cNvPr>
          <p:cNvSpPr/>
          <p:nvPr/>
        </p:nvSpPr>
        <p:spPr>
          <a:xfrm>
            <a:off x="465461" y="2667689"/>
            <a:ext cx="1956816" cy="969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4369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7F25-C12F-5F43-A36E-CF0D674C0B86}"/>
              </a:ext>
            </a:extLst>
          </p:cNvPr>
          <p:cNvSpPr>
            <a:spLocks noGrp="1"/>
          </p:cNvSpPr>
          <p:nvPr>
            <p:ph type="title"/>
          </p:nvPr>
        </p:nvSpPr>
        <p:spPr/>
        <p:txBody>
          <a:bodyPr>
            <a:noAutofit/>
          </a:bodyPr>
          <a:lstStyle/>
          <a:p>
            <a:r>
              <a:rPr lang="en-US" b="1" dirty="0">
                <a:solidFill>
                  <a:schemeClr val="bg1"/>
                </a:solidFill>
                <a:latin typeface="Calibri" panose="020F0502020204030204" pitchFamily="34" charset="0"/>
              </a:rPr>
              <a:t>Tips for Managing Stress of the Test</a:t>
            </a:r>
          </a:p>
        </p:txBody>
      </p:sp>
      <p:sp>
        <p:nvSpPr>
          <p:cNvPr id="3" name="Content Placeholder 2">
            <a:extLst>
              <a:ext uri="{FF2B5EF4-FFF2-40B4-BE49-F238E27FC236}">
                <a16:creationId xmlns:a16="http://schemas.microsoft.com/office/drawing/2014/main" id="{C375F898-A31A-1345-B028-BF9710B3E7AE}"/>
              </a:ext>
            </a:extLst>
          </p:cNvPr>
          <p:cNvSpPr>
            <a:spLocks noGrp="1"/>
          </p:cNvSpPr>
          <p:nvPr>
            <p:ph idx="1"/>
          </p:nvPr>
        </p:nvSpPr>
        <p:spPr>
          <a:xfrm>
            <a:off x="4641548" y="618324"/>
            <a:ext cx="7060595" cy="5899259"/>
          </a:xfrm>
        </p:spPr>
        <p:txBody>
          <a:bodyPr>
            <a:normAutofit/>
          </a:bodyPr>
          <a:lstStyle/>
          <a:p>
            <a:r>
              <a:rPr lang="en-US" sz="2500" b="1" i="1" dirty="0">
                <a:solidFill>
                  <a:srgbClr val="000000"/>
                </a:solidFill>
                <a:effectLst/>
                <a:latin typeface="Calibri" panose="020F0502020204030204" pitchFamily="34" charset="0"/>
                <a:ea typeface="Times New Roman" panose="02020603050405020304" pitchFamily="18" charset="0"/>
                <a:cs typeface="Helvetica" pitchFamily="2" charset="0"/>
              </a:rPr>
              <a:t>CLOCK IN AND OUT</a:t>
            </a:r>
            <a:r>
              <a:rPr lang="en-US" sz="2500" b="1" i="1" dirty="0">
                <a:solidFill>
                  <a:srgbClr val="2E74B5"/>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500" dirty="0">
                <a:solidFill>
                  <a:srgbClr val="2E464F"/>
                </a:solidFill>
                <a:effectLst/>
                <a:latin typeface="Calibri" panose="020F0502020204030204" pitchFamily="34" charset="0"/>
                <a:ea typeface="Calibri" panose="020F0502020204030204" pitchFamily="34" charset="0"/>
                <a:cs typeface="Helvetica" pitchFamily="2" charset="0"/>
              </a:rPr>
              <a:t>Set up a study schedule for yourself, and treat it like a job. </a:t>
            </a:r>
          </a:p>
          <a:p>
            <a:pPr lvl="0" fontAlgn="base"/>
            <a:r>
              <a:rPr lang="en-US" sz="2700" b="1" i="1" dirty="0">
                <a:solidFill>
                  <a:srgbClr val="000000"/>
                </a:solidFill>
                <a:effectLst/>
                <a:latin typeface="Calibri" panose="020F0502020204030204" pitchFamily="34" charset="0"/>
                <a:ea typeface="Times New Roman" panose="02020603050405020304" pitchFamily="18" charset="0"/>
                <a:cs typeface="Helvetica" pitchFamily="2" charset="0"/>
              </a:rPr>
              <a:t>DON’T PUNISH YOURSELF</a:t>
            </a:r>
            <a:endParaRPr lang="en-US" sz="2700" b="1" i="1" dirty="0">
              <a:solidFill>
                <a:srgbClr val="2E74B5"/>
              </a:solidFill>
              <a:effectLst/>
              <a:latin typeface="Calibri" panose="020F0502020204030204" pitchFamily="34" charset="0"/>
              <a:ea typeface="Times New Roman" panose="02020603050405020304" pitchFamily="18" charset="0"/>
              <a:cs typeface="Times New Roman" panose="02020603050405020304" pitchFamily="18" charset="0"/>
            </a:endParaRPr>
          </a:p>
          <a:p>
            <a:pPr fontAlgn="base"/>
            <a:r>
              <a:rPr lang="en-US" sz="2700" dirty="0">
                <a:solidFill>
                  <a:srgbClr val="2E464F"/>
                </a:solidFill>
                <a:effectLst/>
                <a:latin typeface="Calibri" panose="020F0502020204030204" pitchFamily="34" charset="0"/>
                <a:ea typeface="Times New Roman" panose="02020603050405020304" pitchFamily="18" charset="0"/>
                <a:cs typeface="Helvetica" pitchFamily="2" charset="0"/>
              </a:rPr>
              <a:t>If you get tired or overwhelmed or discouraged when studying, don’t respond by pushing yourself harder. Instead, step away and engage in a relaxing activity like going for a walk, watching a movie, or playing with your cat or dog. Then, when you’re ready, return to your studies with fresh eyes.</a:t>
            </a:r>
            <a:endParaRPr lang="en-US" sz="2700" dirty="0">
              <a:effectLst/>
              <a:latin typeface="Calibri" panose="020F0502020204030204" pitchFamily="34" charset="0"/>
              <a:ea typeface="Times New Roman" panose="02020603050405020304" pitchFamily="18" charset="0"/>
            </a:endParaRPr>
          </a:p>
          <a:p>
            <a:endParaRPr lang="en-US" sz="2500" dirty="0">
              <a:latin typeface="Calibri" panose="020F0502020204030204" pitchFamily="34" charset="0"/>
            </a:endParaRPr>
          </a:p>
        </p:txBody>
      </p:sp>
    </p:spTree>
    <p:extLst>
      <p:ext uri="{BB962C8B-B14F-4D97-AF65-F5344CB8AC3E}">
        <p14:creationId xmlns:p14="http://schemas.microsoft.com/office/powerpoint/2010/main" val="375138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7F25-C12F-5F43-A36E-CF0D674C0B86}"/>
              </a:ext>
            </a:extLst>
          </p:cNvPr>
          <p:cNvSpPr>
            <a:spLocks noGrp="1"/>
          </p:cNvSpPr>
          <p:nvPr>
            <p:ph type="title"/>
          </p:nvPr>
        </p:nvSpPr>
        <p:spPr/>
        <p:txBody>
          <a:bodyPr>
            <a:noAutofit/>
          </a:bodyPr>
          <a:lstStyle/>
          <a:p>
            <a:r>
              <a:rPr lang="en-US" b="1" dirty="0">
                <a:solidFill>
                  <a:schemeClr val="bg1"/>
                </a:solidFill>
                <a:latin typeface="Calibri" panose="020F0502020204030204" pitchFamily="34" charset="0"/>
              </a:rPr>
              <a:t>Tips for Managing Stress of the Test</a:t>
            </a:r>
          </a:p>
        </p:txBody>
      </p:sp>
      <p:sp>
        <p:nvSpPr>
          <p:cNvPr id="3" name="Content Placeholder 2">
            <a:extLst>
              <a:ext uri="{FF2B5EF4-FFF2-40B4-BE49-F238E27FC236}">
                <a16:creationId xmlns:a16="http://schemas.microsoft.com/office/drawing/2014/main" id="{C375F898-A31A-1345-B028-BF9710B3E7AE}"/>
              </a:ext>
            </a:extLst>
          </p:cNvPr>
          <p:cNvSpPr>
            <a:spLocks noGrp="1"/>
          </p:cNvSpPr>
          <p:nvPr>
            <p:ph idx="1"/>
          </p:nvPr>
        </p:nvSpPr>
        <p:spPr>
          <a:xfrm>
            <a:off x="4793819" y="479370"/>
            <a:ext cx="7060595" cy="5899259"/>
          </a:xfrm>
        </p:spPr>
        <p:txBody>
          <a:bodyPr>
            <a:noAutofit/>
          </a:bodyPr>
          <a:lstStyle/>
          <a:p>
            <a:pPr lvl="0" fontAlgn="base"/>
            <a:r>
              <a:rPr lang="en-US" sz="2500" b="1" i="1" dirty="0">
                <a:solidFill>
                  <a:srgbClr val="000000"/>
                </a:solidFill>
                <a:effectLst/>
                <a:latin typeface="Calibri" panose="020F0502020204030204" pitchFamily="34" charset="0"/>
                <a:ea typeface="Times New Roman" panose="02020603050405020304" pitchFamily="18" charset="0"/>
                <a:cs typeface="Helvetica" pitchFamily="2" charset="0"/>
              </a:rPr>
              <a:t>SET SMALL, MANAGEABLE GOALS</a:t>
            </a:r>
            <a:endParaRPr lang="en-US" sz="2500" b="1" i="1" dirty="0">
              <a:solidFill>
                <a:srgbClr val="2E74B5"/>
              </a:solidFill>
              <a:effectLst/>
              <a:latin typeface="Calibri" panose="020F0502020204030204" pitchFamily="34" charset="0"/>
              <a:ea typeface="Times New Roman" panose="02020603050405020304" pitchFamily="18" charset="0"/>
              <a:cs typeface="Times New Roman" panose="02020603050405020304" pitchFamily="18" charset="0"/>
            </a:endParaRPr>
          </a:p>
          <a:p>
            <a:pPr fontAlgn="base"/>
            <a:r>
              <a:rPr lang="en-US" sz="2500" dirty="0">
                <a:solidFill>
                  <a:srgbClr val="2E464F"/>
                </a:solidFill>
                <a:effectLst/>
                <a:latin typeface="Calibri" panose="020F0502020204030204" pitchFamily="34" charset="0"/>
                <a:ea typeface="Times New Roman" panose="02020603050405020304" pitchFamily="18" charset="0"/>
                <a:cs typeface="Helvetica" pitchFamily="2" charset="0"/>
              </a:rPr>
              <a:t>Each week, set manageable goals for your TEAS progress. Then reward yourself when you’ve achieved them. Examples of small goals might be:</a:t>
            </a:r>
            <a:endParaRPr lang="en-US" sz="2500" dirty="0">
              <a:effectLst/>
              <a:latin typeface="Calibri" panose="020F0502020204030204" pitchFamily="34" charset="0"/>
              <a:ea typeface="Times New Roman" panose="02020603050405020304" pitchFamily="18" charset="0"/>
            </a:endParaRPr>
          </a:p>
          <a:p>
            <a:pPr fontAlgn="base"/>
            <a:r>
              <a:rPr lang="en-US" sz="2500" dirty="0">
                <a:solidFill>
                  <a:srgbClr val="2E464F"/>
                </a:solidFill>
                <a:effectLst/>
                <a:latin typeface="Calibri" panose="020F0502020204030204" pitchFamily="34" charset="0"/>
                <a:ea typeface="Times New Roman" panose="02020603050405020304" pitchFamily="18" charset="0"/>
                <a:cs typeface="Helvetica" pitchFamily="2" charset="0"/>
              </a:rPr>
              <a:t>This week, do 20 math questions and practice each until I can move confidently and efficiently from the information provided to the correct answer.</a:t>
            </a:r>
            <a:endParaRPr lang="en-US" sz="2500" dirty="0">
              <a:effectLst/>
              <a:latin typeface="Calibri" panose="020F0502020204030204" pitchFamily="34" charset="0"/>
              <a:ea typeface="Times New Roman" panose="02020603050405020304" pitchFamily="18" charset="0"/>
            </a:endParaRPr>
          </a:p>
          <a:p>
            <a:pPr fontAlgn="base"/>
            <a:r>
              <a:rPr lang="en-US" sz="2500" dirty="0">
                <a:solidFill>
                  <a:srgbClr val="2E464F"/>
                </a:solidFill>
                <a:effectLst/>
                <a:latin typeface="Calibri" panose="020F0502020204030204" pitchFamily="34" charset="0"/>
                <a:ea typeface="Times New Roman" panose="02020603050405020304" pitchFamily="18" charset="0"/>
                <a:cs typeface="Helvetica" pitchFamily="2" charset="0"/>
              </a:rPr>
              <a:t>This week, review all the spelling rules that the TEAS is likely to test until I can identify words that use them and words that are common exceptions.</a:t>
            </a:r>
            <a:endParaRPr lang="en-US" sz="2500" dirty="0">
              <a:effectLst/>
              <a:latin typeface="Calibri" panose="020F0502020204030204" pitchFamily="34" charset="0"/>
              <a:ea typeface="Times New Roman" panose="02020603050405020304" pitchFamily="18" charset="0"/>
            </a:endParaRPr>
          </a:p>
          <a:p>
            <a:endParaRPr lang="en-US" sz="2500" dirty="0">
              <a:latin typeface="Calibri" panose="020F0502020204030204" pitchFamily="34" charset="0"/>
            </a:endParaRPr>
          </a:p>
        </p:txBody>
      </p:sp>
    </p:spTree>
    <p:extLst>
      <p:ext uri="{BB962C8B-B14F-4D97-AF65-F5344CB8AC3E}">
        <p14:creationId xmlns:p14="http://schemas.microsoft.com/office/powerpoint/2010/main" val="918806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A2EDD-794A-754A-9747-1C0B0B676A1A}"/>
              </a:ext>
            </a:extLst>
          </p:cNvPr>
          <p:cNvSpPr>
            <a:spLocks noGrp="1"/>
          </p:cNvSpPr>
          <p:nvPr>
            <p:ph type="title"/>
          </p:nvPr>
        </p:nvSpPr>
        <p:spPr/>
        <p:txBody>
          <a:bodyPr>
            <a:noAutofit/>
          </a:bodyPr>
          <a:lstStyle/>
          <a:p>
            <a:r>
              <a:rPr lang="en-US" b="1" dirty="0">
                <a:solidFill>
                  <a:schemeClr val="bg1"/>
                </a:solidFill>
                <a:latin typeface="Calibri" panose="020F0502020204030204" pitchFamily="34" charset="0"/>
              </a:rPr>
              <a:t>What do I need to know to pass the TEAS test?</a:t>
            </a:r>
            <a:endParaRPr lang="en-US" dirty="0">
              <a:solidFill>
                <a:schemeClr val="bg1"/>
              </a:solidFill>
              <a:latin typeface="Calibri" panose="020F0502020204030204" pitchFamily="34" charset="0"/>
            </a:endParaRPr>
          </a:p>
        </p:txBody>
      </p:sp>
      <p:sp>
        <p:nvSpPr>
          <p:cNvPr id="3" name="Content Placeholder 2">
            <a:extLst>
              <a:ext uri="{FF2B5EF4-FFF2-40B4-BE49-F238E27FC236}">
                <a16:creationId xmlns:a16="http://schemas.microsoft.com/office/drawing/2014/main" id="{B0BB7A4B-CF44-F04D-BE84-A09F668F331F}"/>
              </a:ext>
            </a:extLst>
          </p:cNvPr>
          <p:cNvSpPr>
            <a:spLocks noGrp="1"/>
          </p:cNvSpPr>
          <p:nvPr>
            <p:ph idx="1"/>
          </p:nvPr>
        </p:nvSpPr>
        <p:spPr/>
        <p:txBody>
          <a:bodyPr>
            <a:normAutofit/>
          </a:bodyPr>
          <a:lstStyle/>
          <a:p>
            <a:r>
              <a:rPr lang="en-US" sz="2500" b="1" dirty="0">
                <a:solidFill>
                  <a:srgbClr val="414042"/>
                </a:solidFill>
                <a:latin typeface="Calibri" panose="020F0502020204030204" pitchFamily="34" charset="0"/>
              </a:rPr>
              <a:t>The bulk of what you’ll need to know for the TEAS test is tied to the foundational education subjects commonly found in high school curriculums.</a:t>
            </a:r>
          </a:p>
          <a:p>
            <a:r>
              <a:rPr lang="en-US" sz="2500" b="1" dirty="0">
                <a:solidFill>
                  <a:srgbClr val="414042"/>
                </a:solidFill>
                <a:latin typeface="Calibri" panose="020F0502020204030204" pitchFamily="34" charset="0"/>
              </a:rPr>
              <a:t> ATI shares that the test covers material in the following areas: Reading, Math Science, and English </a:t>
            </a:r>
          </a:p>
        </p:txBody>
      </p:sp>
    </p:spTree>
    <p:extLst>
      <p:ext uri="{BB962C8B-B14F-4D97-AF65-F5344CB8AC3E}">
        <p14:creationId xmlns:p14="http://schemas.microsoft.com/office/powerpoint/2010/main" val="2697796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7F25-C12F-5F43-A36E-CF0D674C0B86}"/>
              </a:ext>
            </a:extLst>
          </p:cNvPr>
          <p:cNvSpPr>
            <a:spLocks noGrp="1"/>
          </p:cNvSpPr>
          <p:nvPr>
            <p:ph type="title"/>
          </p:nvPr>
        </p:nvSpPr>
        <p:spPr/>
        <p:txBody>
          <a:bodyPr>
            <a:noAutofit/>
          </a:bodyPr>
          <a:lstStyle/>
          <a:p>
            <a:r>
              <a:rPr lang="en-US" b="1" dirty="0">
                <a:solidFill>
                  <a:schemeClr val="bg1"/>
                </a:solidFill>
                <a:latin typeface="Calibri" panose="020F0502020204030204" pitchFamily="34" charset="0"/>
              </a:rPr>
              <a:t>Tips for Managing Stress of the Test</a:t>
            </a:r>
          </a:p>
        </p:txBody>
      </p:sp>
      <p:sp>
        <p:nvSpPr>
          <p:cNvPr id="3" name="Content Placeholder 2">
            <a:extLst>
              <a:ext uri="{FF2B5EF4-FFF2-40B4-BE49-F238E27FC236}">
                <a16:creationId xmlns:a16="http://schemas.microsoft.com/office/drawing/2014/main" id="{C375F898-A31A-1345-B028-BF9710B3E7AE}"/>
              </a:ext>
            </a:extLst>
          </p:cNvPr>
          <p:cNvSpPr>
            <a:spLocks noGrp="1"/>
          </p:cNvSpPr>
          <p:nvPr>
            <p:ph idx="1"/>
          </p:nvPr>
        </p:nvSpPr>
        <p:spPr>
          <a:xfrm>
            <a:off x="4672866" y="479370"/>
            <a:ext cx="7060595" cy="5899259"/>
          </a:xfrm>
        </p:spPr>
        <p:txBody>
          <a:bodyPr>
            <a:noAutofit/>
          </a:bodyPr>
          <a:lstStyle/>
          <a:p>
            <a:pPr lvl="0" fontAlgn="base"/>
            <a:endParaRPr lang="en-US" sz="2500" dirty="0">
              <a:effectLst/>
              <a:latin typeface="Calibri" panose="020F0502020204030204" pitchFamily="34" charset="0"/>
              <a:ea typeface="Times New Roman" panose="02020603050405020304" pitchFamily="18" charset="0"/>
            </a:endParaRPr>
          </a:p>
          <a:p>
            <a:pPr lvl="0" fontAlgn="base"/>
            <a:r>
              <a:rPr lang="en-US" sz="2500" b="1" i="1" dirty="0">
                <a:solidFill>
                  <a:srgbClr val="000000"/>
                </a:solidFill>
                <a:effectLst/>
                <a:latin typeface="Calibri" panose="020F0502020204030204" pitchFamily="34" charset="0"/>
                <a:ea typeface="Times New Roman" panose="02020603050405020304" pitchFamily="18" charset="0"/>
                <a:cs typeface="Helvetica" pitchFamily="2" charset="0"/>
              </a:rPr>
              <a:t>KEEP YOURSELF HEALTHY</a:t>
            </a:r>
            <a:endParaRPr lang="en-US" sz="2500" b="1" i="1" dirty="0">
              <a:solidFill>
                <a:srgbClr val="2E74B5"/>
              </a:solidFill>
              <a:effectLst/>
              <a:latin typeface="Calibri" panose="020F0502020204030204" pitchFamily="34" charset="0"/>
              <a:ea typeface="Times New Roman" panose="02020603050405020304" pitchFamily="18" charset="0"/>
              <a:cs typeface="Times New Roman" panose="02020603050405020304" pitchFamily="18" charset="0"/>
            </a:endParaRPr>
          </a:p>
          <a:p>
            <a:pPr fontAlgn="base"/>
            <a:r>
              <a:rPr lang="en-US" sz="2500" dirty="0">
                <a:solidFill>
                  <a:srgbClr val="2E464F"/>
                </a:solidFill>
                <a:effectLst/>
                <a:latin typeface="Calibri" panose="020F0502020204030204" pitchFamily="34" charset="0"/>
                <a:ea typeface="Times New Roman" panose="02020603050405020304" pitchFamily="18" charset="0"/>
                <a:cs typeface="Helvetica" pitchFamily="2" charset="0"/>
              </a:rPr>
              <a:t>Good health, adequate rest, and regular interactions with friends and family make it easier to cope with the challenges of studying. Stay on a regular sleep schedule as much as possible during your studies, eat well, continue to exercise, and spend time with those you care about and those who help you feel good about yourself. Also, don’t fuel your studies with caffeine and sugar. Those substances may make you feel alert, but they can also damage focus.</a:t>
            </a:r>
            <a:endParaRPr lang="en-US" sz="2500" dirty="0">
              <a:effectLst/>
              <a:latin typeface="Calibri" panose="020F0502020204030204" pitchFamily="34" charset="0"/>
              <a:ea typeface="Times New Roman" panose="02020603050405020304" pitchFamily="18" charset="0"/>
            </a:endParaRPr>
          </a:p>
          <a:p>
            <a:endParaRPr lang="en-US" sz="2500" dirty="0">
              <a:latin typeface="Calibri" panose="020F0502020204030204" pitchFamily="34" charset="0"/>
            </a:endParaRPr>
          </a:p>
        </p:txBody>
      </p:sp>
    </p:spTree>
    <p:extLst>
      <p:ext uri="{BB962C8B-B14F-4D97-AF65-F5344CB8AC3E}">
        <p14:creationId xmlns:p14="http://schemas.microsoft.com/office/powerpoint/2010/main" val="1371370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7F25-C12F-5F43-A36E-CF0D674C0B86}"/>
              </a:ext>
            </a:extLst>
          </p:cNvPr>
          <p:cNvSpPr>
            <a:spLocks noGrp="1"/>
          </p:cNvSpPr>
          <p:nvPr>
            <p:ph type="title"/>
          </p:nvPr>
        </p:nvSpPr>
        <p:spPr/>
        <p:txBody>
          <a:bodyPr>
            <a:noAutofit/>
          </a:bodyPr>
          <a:lstStyle/>
          <a:p>
            <a:r>
              <a:rPr lang="en-US" b="1" dirty="0">
                <a:solidFill>
                  <a:schemeClr val="bg1"/>
                </a:solidFill>
                <a:latin typeface="Calibri" panose="020F0502020204030204" pitchFamily="34" charset="0"/>
              </a:rPr>
              <a:t>Tips for Managing Stress of the Test</a:t>
            </a:r>
          </a:p>
        </p:txBody>
      </p:sp>
      <p:sp>
        <p:nvSpPr>
          <p:cNvPr id="5" name="Content Placeholder 4">
            <a:extLst>
              <a:ext uri="{FF2B5EF4-FFF2-40B4-BE49-F238E27FC236}">
                <a16:creationId xmlns:a16="http://schemas.microsoft.com/office/drawing/2014/main" id="{F5E0EB74-12F7-E54D-872A-D72B9B79C41F}"/>
              </a:ext>
            </a:extLst>
          </p:cNvPr>
          <p:cNvSpPr>
            <a:spLocks noGrp="1"/>
          </p:cNvSpPr>
          <p:nvPr>
            <p:ph idx="1"/>
          </p:nvPr>
        </p:nvSpPr>
        <p:spPr>
          <a:xfrm>
            <a:off x="4641547" y="953835"/>
            <a:ext cx="7408333" cy="5248622"/>
          </a:xfrm>
        </p:spPr>
        <p:txBody>
          <a:bodyPr>
            <a:noAutofit/>
          </a:bodyPr>
          <a:lstStyle/>
          <a:p>
            <a:pPr lvl="0" fontAlgn="base"/>
            <a:r>
              <a:rPr lang="en-US" sz="2500" b="1" i="1" dirty="0">
                <a:solidFill>
                  <a:srgbClr val="000000"/>
                </a:solidFill>
                <a:effectLst/>
                <a:latin typeface="Calibri" panose="020F0502020204030204" pitchFamily="34" charset="0"/>
                <a:ea typeface="Times New Roman" panose="02020603050405020304" pitchFamily="18" charset="0"/>
                <a:cs typeface="Helvetica" pitchFamily="2" charset="0"/>
              </a:rPr>
              <a:t>REMIND YOURSELF WHY YOU ARE DOING THIS</a:t>
            </a:r>
            <a:endParaRPr lang="en-US" sz="2500" b="1" i="1" dirty="0">
              <a:solidFill>
                <a:srgbClr val="2E74B5"/>
              </a:solidFill>
              <a:effectLst/>
              <a:latin typeface="Calibri" panose="020F0502020204030204" pitchFamily="34" charset="0"/>
              <a:ea typeface="Times New Roman" panose="02020603050405020304" pitchFamily="18" charset="0"/>
              <a:cs typeface="Times New Roman" panose="02020603050405020304" pitchFamily="18" charset="0"/>
            </a:endParaRPr>
          </a:p>
          <a:p>
            <a:pPr fontAlgn="base"/>
            <a:r>
              <a:rPr lang="en-US" sz="2500" dirty="0">
                <a:solidFill>
                  <a:srgbClr val="2E464F"/>
                </a:solidFill>
                <a:effectLst/>
                <a:latin typeface="Calibri" panose="020F0502020204030204" pitchFamily="34" charset="0"/>
                <a:ea typeface="Times New Roman" panose="02020603050405020304" pitchFamily="18" charset="0"/>
                <a:cs typeface="Helvetica" pitchFamily="2" charset="0"/>
              </a:rPr>
              <a:t>If you feel tempted to pass up a planned study session because you’re tired or something comes up that feels like a higher priority, remind yourself how important a good score on the TEAS is. Success on this test will open the doors to an important educational credential and many career opportunities after that. If you planned to study for 90 minutes and don’t think you can study for that long, then study for 30 minutes. You will make progress toward the score you want, and you will feel better about yourself than if you “blow it off.” You may even be surprised at how fast the 30 minutes go by and decide that you can study longer after all.</a:t>
            </a:r>
            <a:endParaRPr lang="en-US" sz="2500"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165662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7F25-C12F-5F43-A36E-CF0D674C0B86}"/>
              </a:ext>
            </a:extLst>
          </p:cNvPr>
          <p:cNvSpPr>
            <a:spLocks noGrp="1"/>
          </p:cNvSpPr>
          <p:nvPr>
            <p:ph type="title"/>
          </p:nvPr>
        </p:nvSpPr>
        <p:spPr/>
        <p:txBody>
          <a:bodyPr>
            <a:noAutofit/>
          </a:bodyPr>
          <a:lstStyle/>
          <a:p>
            <a:r>
              <a:rPr lang="en-US" b="1" dirty="0">
                <a:solidFill>
                  <a:schemeClr val="bg1"/>
                </a:solidFill>
                <a:latin typeface="Calibri" panose="020F0502020204030204" pitchFamily="34" charset="0"/>
              </a:rPr>
              <a:t>Tips for Managing Stress of the Test</a:t>
            </a:r>
          </a:p>
        </p:txBody>
      </p:sp>
      <p:sp>
        <p:nvSpPr>
          <p:cNvPr id="5" name="Content Placeholder 4">
            <a:extLst>
              <a:ext uri="{FF2B5EF4-FFF2-40B4-BE49-F238E27FC236}">
                <a16:creationId xmlns:a16="http://schemas.microsoft.com/office/drawing/2014/main" id="{F5E0EB74-12F7-E54D-872A-D72B9B79C41F}"/>
              </a:ext>
            </a:extLst>
          </p:cNvPr>
          <p:cNvSpPr>
            <a:spLocks noGrp="1"/>
          </p:cNvSpPr>
          <p:nvPr>
            <p:ph idx="1"/>
          </p:nvPr>
        </p:nvSpPr>
        <p:spPr>
          <a:xfrm>
            <a:off x="4783667" y="579437"/>
            <a:ext cx="7115023" cy="5248622"/>
          </a:xfrm>
        </p:spPr>
        <p:txBody>
          <a:bodyPr>
            <a:noAutofit/>
          </a:bodyPr>
          <a:lstStyle/>
          <a:p>
            <a:pPr lvl="0" fontAlgn="base"/>
            <a:endParaRPr lang="en-US" sz="2500" dirty="0">
              <a:effectLst/>
              <a:latin typeface="Calibri" panose="020F0502020204030204" pitchFamily="34" charset="0"/>
              <a:ea typeface="Times New Roman" panose="02020603050405020304" pitchFamily="18" charset="0"/>
            </a:endParaRPr>
          </a:p>
          <a:p>
            <a:pPr lvl="0" fontAlgn="base"/>
            <a:r>
              <a:rPr lang="en-US" sz="2500" b="1" i="1" dirty="0">
                <a:solidFill>
                  <a:srgbClr val="000000"/>
                </a:solidFill>
                <a:effectLst/>
                <a:latin typeface="Calibri" panose="020F0502020204030204" pitchFamily="34" charset="0"/>
                <a:ea typeface="Times New Roman" panose="02020603050405020304" pitchFamily="18" charset="0"/>
                <a:cs typeface="Helvetica" pitchFamily="2" charset="0"/>
              </a:rPr>
              <a:t>KEEP THE RIGHT MINDSET</a:t>
            </a:r>
            <a:endParaRPr lang="en-US" sz="2500" b="1" i="1" dirty="0">
              <a:solidFill>
                <a:srgbClr val="2E74B5"/>
              </a:solidFill>
              <a:effectLst/>
              <a:latin typeface="Calibri" panose="020F0502020204030204" pitchFamily="34" charset="0"/>
              <a:ea typeface="Times New Roman" panose="02020603050405020304" pitchFamily="18" charset="0"/>
              <a:cs typeface="Times New Roman" panose="02020603050405020304" pitchFamily="18" charset="0"/>
            </a:endParaRPr>
          </a:p>
          <a:p>
            <a:pPr fontAlgn="base"/>
            <a:r>
              <a:rPr lang="en-US" sz="2500" dirty="0">
                <a:solidFill>
                  <a:srgbClr val="2E464F"/>
                </a:solidFill>
                <a:effectLst/>
                <a:latin typeface="Calibri" panose="020F0502020204030204" pitchFamily="34" charset="0"/>
                <a:ea typeface="Times New Roman" panose="02020603050405020304" pitchFamily="18" charset="0"/>
                <a:cs typeface="Helvetica" pitchFamily="2" charset="0"/>
              </a:rPr>
              <a:t>Most importantly, keep telling yourself that you </a:t>
            </a:r>
            <a:r>
              <a:rPr lang="en-US" sz="2500" i="1" dirty="0">
                <a:solidFill>
                  <a:srgbClr val="2E464F"/>
                </a:solidFill>
                <a:effectLst/>
                <a:latin typeface="Calibri" panose="020F0502020204030204" pitchFamily="34" charset="0"/>
                <a:ea typeface="Times New Roman" panose="02020603050405020304" pitchFamily="18" charset="0"/>
                <a:cs typeface="Helvetica" pitchFamily="2" charset="0"/>
              </a:rPr>
              <a:t>can </a:t>
            </a:r>
            <a:r>
              <a:rPr lang="en-US" sz="2500" dirty="0">
                <a:solidFill>
                  <a:srgbClr val="2E464F"/>
                </a:solidFill>
                <a:effectLst/>
                <a:latin typeface="Calibri" panose="020F0502020204030204" pitchFamily="34" charset="0"/>
                <a:ea typeface="Times New Roman" panose="02020603050405020304" pitchFamily="18" charset="0"/>
                <a:cs typeface="Helvetica" pitchFamily="2" charset="0"/>
              </a:rPr>
              <a:t>do this. Don’t fall into the trap of thinking that you’re not “allowed” to feel confident yet. That’s a self-punishing attitude that will only hurt you. Rather, remember that confidence breeds success. So let yourself be confident about your abilities. You’re obviously ambitious and intelligent, so walk into the TEAS knowing that about yourself.</a:t>
            </a:r>
            <a:endParaRPr lang="en-US" sz="2500"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4100786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7F25-C12F-5F43-A36E-CF0D674C0B86}"/>
              </a:ext>
            </a:extLst>
          </p:cNvPr>
          <p:cNvSpPr>
            <a:spLocks noGrp="1"/>
          </p:cNvSpPr>
          <p:nvPr>
            <p:ph type="title"/>
          </p:nvPr>
        </p:nvSpPr>
        <p:spPr/>
        <p:txBody>
          <a:bodyPr>
            <a:noAutofit/>
          </a:bodyPr>
          <a:lstStyle/>
          <a:p>
            <a:r>
              <a:rPr lang="en-US" b="1" dirty="0">
                <a:solidFill>
                  <a:schemeClr val="bg1"/>
                </a:solidFill>
                <a:latin typeface="Calibri" panose="020F0502020204030204" pitchFamily="34" charset="0"/>
              </a:rPr>
              <a:t>Tips for Managing Stress of the Test</a:t>
            </a:r>
          </a:p>
        </p:txBody>
      </p:sp>
      <p:sp>
        <p:nvSpPr>
          <p:cNvPr id="4" name="Content Placeholder 3">
            <a:extLst>
              <a:ext uri="{FF2B5EF4-FFF2-40B4-BE49-F238E27FC236}">
                <a16:creationId xmlns:a16="http://schemas.microsoft.com/office/drawing/2014/main" id="{6484B51A-7D91-5443-A724-AFC86DC3D3F6}"/>
              </a:ext>
            </a:extLst>
          </p:cNvPr>
          <p:cNvSpPr>
            <a:spLocks noGrp="1"/>
          </p:cNvSpPr>
          <p:nvPr>
            <p:ph idx="1"/>
          </p:nvPr>
        </p:nvSpPr>
        <p:spPr>
          <a:xfrm>
            <a:off x="4626429" y="196548"/>
            <a:ext cx="7272261" cy="6425595"/>
          </a:xfrm>
        </p:spPr>
        <p:txBody>
          <a:bodyPr>
            <a:noAutofit/>
          </a:bodyPr>
          <a:lstStyle/>
          <a:p>
            <a:pPr lvl="0" fontAlgn="base"/>
            <a:r>
              <a:rPr lang="en-US" sz="2500" b="1" i="1" dirty="0">
                <a:solidFill>
                  <a:srgbClr val="000000"/>
                </a:solidFill>
                <a:effectLst/>
                <a:latin typeface="Calibri" panose="020F0502020204030204" pitchFamily="34" charset="0"/>
                <a:ea typeface="Times New Roman" panose="02020603050405020304" pitchFamily="18" charset="0"/>
                <a:cs typeface="Helvetica" pitchFamily="2" charset="0"/>
              </a:rPr>
              <a:t>IF YOU GET DISCOURAGED, MAKE A LIST</a:t>
            </a:r>
            <a:endParaRPr lang="en-US" sz="2500" b="1" i="1" dirty="0">
              <a:solidFill>
                <a:srgbClr val="2E74B5"/>
              </a:solidFill>
              <a:effectLst/>
              <a:latin typeface="Calibri" panose="020F0502020204030204" pitchFamily="34" charset="0"/>
              <a:ea typeface="Times New Roman" panose="02020603050405020304" pitchFamily="18" charset="0"/>
              <a:cs typeface="Times New Roman" panose="02020603050405020304" pitchFamily="18" charset="0"/>
            </a:endParaRPr>
          </a:p>
          <a:p>
            <a:pPr fontAlgn="base"/>
            <a:r>
              <a:rPr lang="en-US" sz="2500" dirty="0">
                <a:solidFill>
                  <a:srgbClr val="2E464F"/>
                </a:solidFill>
                <a:effectLst/>
                <a:latin typeface="Calibri" panose="020F0502020204030204" pitchFamily="34" charset="0"/>
                <a:ea typeface="Times New Roman" panose="02020603050405020304" pitchFamily="18" charset="0"/>
                <a:cs typeface="Helvetica" pitchFamily="2" charset="0"/>
              </a:rPr>
              <a:t>If you start to wonder if you’ll ever reach your TEAS goals, stop what you’re doing and make a list of everything you’re </a:t>
            </a:r>
            <a:r>
              <a:rPr lang="en-US" sz="2500">
                <a:solidFill>
                  <a:srgbClr val="2E464F"/>
                </a:solidFill>
                <a:effectLst/>
                <a:latin typeface="Calibri" panose="020F0502020204030204" pitchFamily="34" charset="0"/>
                <a:ea typeface="Times New Roman" panose="02020603050405020304" pitchFamily="18" charset="0"/>
                <a:cs typeface="Helvetica" pitchFamily="2" charset="0"/>
              </a:rPr>
              <a:t>good at. </a:t>
            </a:r>
            <a:r>
              <a:rPr lang="en-US" sz="2500" dirty="0">
                <a:solidFill>
                  <a:srgbClr val="2E464F"/>
                </a:solidFill>
                <a:effectLst/>
                <a:latin typeface="Calibri" panose="020F0502020204030204" pitchFamily="34" charset="0"/>
                <a:ea typeface="Times New Roman" panose="02020603050405020304" pitchFamily="18" charset="0"/>
                <a:cs typeface="Helvetica" pitchFamily="2" charset="0"/>
              </a:rPr>
              <a:t>Here are some examples:</a:t>
            </a:r>
            <a:endParaRPr lang="en-US" sz="2500" dirty="0">
              <a:effectLst/>
              <a:latin typeface="Calibri" panose="020F0502020204030204" pitchFamily="34" charset="0"/>
              <a:ea typeface="Times New Roman" panose="02020603050405020304" pitchFamily="18" charset="0"/>
            </a:endParaRPr>
          </a:p>
          <a:p>
            <a:pPr fontAlgn="base"/>
            <a:r>
              <a:rPr lang="en-US" sz="2500" dirty="0">
                <a:solidFill>
                  <a:srgbClr val="2E464F"/>
                </a:solidFill>
                <a:effectLst/>
                <a:latin typeface="Calibri" panose="020F0502020204030204" pitchFamily="34" charset="0"/>
                <a:ea typeface="Times New Roman" panose="02020603050405020304" pitchFamily="18" charset="0"/>
                <a:cs typeface="Helvetica" pitchFamily="2" charset="0"/>
              </a:rPr>
              <a:t>· Finding the main point of a passage</a:t>
            </a:r>
            <a:br>
              <a:rPr lang="en-US" sz="2500" dirty="0">
                <a:solidFill>
                  <a:srgbClr val="2E464F"/>
                </a:solidFill>
                <a:effectLst/>
                <a:latin typeface="Calibri" panose="020F0502020204030204" pitchFamily="34" charset="0"/>
                <a:ea typeface="Times New Roman" panose="02020603050405020304" pitchFamily="18" charset="0"/>
                <a:cs typeface="Helvetica" pitchFamily="2" charset="0"/>
              </a:rPr>
            </a:br>
            <a:r>
              <a:rPr lang="en-US" sz="2500" dirty="0">
                <a:solidFill>
                  <a:srgbClr val="2E464F"/>
                </a:solidFill>
                <a:effectLst/>
                <a:latin typeface="Calibri" panose="020F0502020204030204" pitchFamily="34" charset="0"/>
                <a:ea typeface="Times New Roman" panose="02020603050405020304" pitchFamily="18" charset="0"/>
                <a:cs typeface="Helvetica" pitchFamily="2" charset="0"/>
              </a:rPr>
              <a:t>· Using commas correctly in lists</a:t>
            </a:r>
            <a:r>
              <a:rPr lang="en-US" sz="2500" dirty="0">
                <a:solidFill>
                  <a:srgbClr val="2E464F"/>
                </a:solidFill>
                <a:latin typeface="Calibri" panose="020F0502020204030204" pitchFamily="34" charset="0"/>
                <a:ea typeface="Times New Roman" panose="02020603050405020304" pitchFamily="18" charset="0"/>
                <a:cs typeface="Helvetica" pitchFamily="2" charset="0"/>
              </a:rPr>
              <a:t>.                                                      </a:t>
            </a:r>
            <a:r>
              <a:rPr lang="en-US" sz="2500" dirty="0">
                <a:solidFill>
                  <a:srgbClr val="2E464F"/>
                </a:solidFill>
                <a:effectLst/>
                <a:latin typeface="Calibri" panose="020F0502020204030204" pitchFamily="34" charset="0"/>
                <a:ea typeface="Times New Roman" panose="02020603050405020304" pitchFamily="18" charset="0"/>
                <a:cs typeface="Helvetica" pitchFamily="2" charset="0"/>
              </a:rPr>
              <a:t> · Naming the organ systems of the human body</a:t>
            </a:r>
            <a:br>
              <a:rPr lang="en-US" sz="2500" dirty="0">
                <a:solidFill>
                  <a:srgbClr val="2E464F"/>
                </a:solidFill>
                <a:effectLst/>
                <a:latin typeface="Calibri" panose="020F0502020204030204" pitchFamily="34" charset="0"/>
                <a:ea typeface="Times New Roman" panose="02020603050405020304" pitchFamily="18" charset="0"/>
                <a:cs typeface="Helvetica" pitchFamily="2" charset="0"/>
              </a:rPr>
            </a:br>
            <a:r>
              <a:rPr lang="en-US" sz="2500" dirty="0">
                <a:solidFill>
                  <a:srgbClr val="2E464F"/>
                </a:solidFill>
                <a:effectLst/>
                <a:latin typeface="Calibri" panose="020F0502020204030204" pitchFamily="34" charset="0"/>
                <a:ea typeface="Times New Roman" panose="02020603050405020304" pitchFamily="18" charset="0"/>
                <a:cs typeface="Helvetica" pitchFamily="2" charset="0"/>
              </a:rPr>
              <a:t>· Explaining how oxygen reaches tissues in the body</a:t>
            </a:r>
            <a:endParaRPr lang="en-US" sz="2500" dirty="0">
              <a:effectLst/>
              <a:latin typeface="Calibri" panose="020F0502020204030204" pitchFamily="34" charset="0"/>
              <a:ea typeface="Times New Roman" panose="02020603050405020304" pitchFamily="18" charset="0"/>
            </a:endParaRPr>
          </a:p>
          <a:p>
            <a:pPr fontAlgn="base"/>
            <a:r>
              <a:rPr lang="en-US" sz="2500" dirty="0">
                <a:solidFill>
                  <a:srgbClr val="2E464F"/>
                </a:solidFill>
                <a:effectLst/>
                <a:latin typeface="Calibri" panose="020F0502020204030204" pitchFamily="34" charset="0"/>
                <a:ea typeface="Times New Roman" panose="02020603050405020304" pitchFamily="18" charset="0"/>
                <a:cs typeface="Helvetica" pitchFamily="2" charset="0"/>
              </a:rPr>
              <a:t>Post that list of things you’re good at somewhere you’ll see it every day and add to it as you continue to study. It will be a long list in no time!  There </a:t>
            </a:r>
            <a:r>
              <a:rPr lang="en-US" sz="2500" i="1" dirty="0">
                <a:solidFill>
                  <a:srgbClr val="2E464F"/>
                </a:solidFill>
                <a:effectLst/>
                <a:latin typeface="Calibri" panose="020F0502020204030204" pitchFamily="34" charset="0"/>
                <a:ea typeface="Times New Roman" panose="02020603050405020304" pitchFamily="18" charset="0"/>
                <a:cs typeface="Helvetica" pitchFamily="2" charset="0"/>
              </a:rPr>
              <a:t>are </a:t>
            </a:r>
            <a:r>
              <a:rPr lang="en-US" sz="2500" dirty="0">
                <a:solidFill>
                  <a:srgbClr val="2E464F"/>
                </a:solidFill>
                <a:effectLst/>
                <a:latin typeface="Calibri" panose="020F0502020204030204" pitchFamily="34" charset="0"/>
                <a:ea typeface="Times New Roman" panose="02020603050405020304" pitchFamily="18" charset="0"/>
                <a:cs typeface="Helvetica" pitchFamily="2" charset="0"/>
              </a:rPr>
              <a:t>TEAS skills you’re good at. Keep that in mind and focus on building on those strengths.</a:t>
            </a:r>
            <a:endParaRPr lang="en-US" sz="2500"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832664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23145-5365-D649-AFE5-259857A2FD97}"/>
              </a:ext>
            </a:extLst>
          </p:cNvPr>
          <p:cNvSpPr>
            <a:spLocks noGrp="1"/>
          </p:cNvSpPr>
          <p:nvPr>
            <p:ph type="title"/>
          </p:nvPr>
        </p:nvSpPr>
        <p:spPr/>
        <p:txBody>
          <a:bodyPr>
            <a:normAutofit fontScale="90000"/>
          </a:bodyPr>
          <a:lstStyle/>
          <a:p>
            <a:r>
              <a:rPr lang="en-US" dirty="0"/>
              <a:t>Don’t Spend All Your Time Creating Study Materials </a:t>
            </a:r>
          </a:p>
        </p:txBody>
      </p:sp>
      <p:pic>
        <p:nvPicPr>
          <p:cNvPr id="4" name="Picture 4">
            <a:extLst>
              <a:ext uri="{FF2B5EF4-FFF2-40B4-BE49-F238E27FC236}">
                <a16:creationId xmlns:a16="http://schemas.microsoft.com/office/drawing/2014/main" id="{34B4CDEE-460A-9A47-B384-A078C41785C2}"/>
              </a:ext>
            </a:extLst>
          </p:cNvPr>
          <p:cNvPicPr>
            <a:picLocks noGrp="1" noChangeAspect="1"/>
          </p:cNvPicPr>
          <p:nvPr>
            <p:ph idx="1"/>
          </p:nvPr>
        </p:nvPicPr>
        <p:blipFill>
          <a:blip r:embed="rId2"/>
          <a:stretch>
            <a:fillRect/>
          </a:stretch>
        </p:blipFill>
        <p:spPr>
          <a:xfrm>
            <a:off x="4964154" y="743780"/>
            <a:ext cx="6608123" cy="5061933"/>
          </a:xfrm>
          <a:prstGeom prst="rect">
            <a:avLst/>
          </a:prstGeom>
        </p:spPr>
      </p:pic>
    </p:spTree>
    <p:extLst>
      <p:ext uri="{BB962C8B-B14F-4D97-AF65-F5344CB8AC3E}">
        <p14:creationId xmlns:p14="http://schemas.microsoft.com/office/powerpoint/2010/main" val="3411295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7BC6-F05F-DD4D-A542-3E82184B1BF4}"/>
              </a:ext>
            </a:extLst>
          </p:cNvPr>
          <p:cNvSpPr>
            <a:spLocks noGrp="1"/>
          </p:cNvSpPr>
          <p:nvPr>
            <p:ph type="title"/>
          </p:nvPr>
        </p:nvSpPr>
        <p:spPr/>
        <p:txBody>
          <a:bodyPr>
            <a:normAutofit/>
          </a:bodyPr>
          <a:lstStyle/>
          <a:p>
            <a:pPr fontAlgn="base"/>
            <a:r>
              <a:rPr lang="en-US" b="1" dirty="0">
                <a:solidFill>
                  <a:schemeClr val="bg1"/>
                </a:solidFill>
                <a:effectLst/>
                <a:latin typeface="Calibri" panose="020F0502020204030204" pitchFamily="34" charset="0"/>
                <a:ea typeface="Times New Roman" panose="02020603050405020304" pitchFamily="18" charset="0"/>
                <a:cs typeface="Helvetica" pitchFamily="2" charset="0"/>
              </a:rPr>
              <a:t>THE WEEK BEFORE TEST DAY</a:t>
            </a:r>
            <a:endParaRPr lang="en-US"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70C16B8-1567-1443-81B9-A937F26362D7}"/>
              </a:ext>
            </a:extLst>
          </p:cNvPr>
          <p:cNvSpPr>
            <a:spLocks noGrp="1"/>
          </p:cNvSpPr>
          <p:nvPr>
            <p:ph idx="1"/>
          </p:nvPr>
        </p:nvSpPr>
        <p:spPr>
          <a:xfrm>
            <a:off x="4565952" y="803186"/>
            <a:ext cx="7272261" cy="5710242"/>
          </a:xfrm>
        </p:spPr>
        <p:txBody>
          <a:bodyPr>
            <a:noAutofit/>
          </a:bodyPr>
          <a:lstStyle/>
          <a:p>
            <a:pPr lvl="0" fontAlgn="base"/>
            <a:r>
              <a:rPr lang="en-US" sz="2500" b="1" i="1" dirty="0">
                <a:solidFill>
                  <a:srgbClr val="000000"/>
                </a:solidFill>
                <a:effectLst/>
                <a:latin typeface="Calibri" panose="020F0502020204030204" pitchFamily="34" charset="0"/>
                <a:ea typeface="Times New Roman" panose="02020603050405020304" pitchFamily="18" charset="0"/>
                <a:cs typeface="Helvetica" pitchFamily="2" charset="0"/>
              </a:rPr>
              <a:t>REST</a:t>
            </a:r>
            <a:endParaRPr lang="en-US" sz="2500" b="1" i="1" dirty="0">
              <a:solidFill>
                <a:srgbClr val="2E74B5"/>
              </a:solidFill>
              <a:effectLst/>
              <a:latin typeface="Calibri" panose="020F0502020204030204" pitchFamily="34" charset="0"/>
              <a:ea typeface="Times New Roman" panose="02020603050405020304" pitchFamily="18" charset="0"/>
              <a:cs typeface="Times New Roman" panose="02020603050405020304" pitchFamily="18" charset="0"/>
            </a:endParaRPr>
          </a:p>
          <a:p>
            <a:pPr fontAlgn="base"/>
            <a:r>
              <a:rPr lang="en-US" sz="2500" b="1" dirty="0">
                <a:solidFill>
                  <a:srgbClr val="2E464F"/>
                </a:solidFill>
                <a:effectLst/>
                <a:latin typeface="Calibri" panose="020F0502020204030204" pitchFamily="34" charset="0"/>
                <a:ea typeface="Times New Roman" panose="02020603050405020304" pitchFamily="18" charset="0"/>
                <a:cs typeface="Helvetica" pitchFamily="2" charset="0"/>
              </a:rPr>
              <a:t>Make sure you’re on a regular sleep schedule.</a:t>
            </a:r>
            <a:endParaRPr lang="en-US" sz="2500" b="1" dirty="0">
              <a:effectLst/>
              <a:latin typeface="Calibri" panose="020F0502020204030204" pitchFamily="34" charset="0"/>
              <a:ea typeface="Times New Roman" panose="02020603050405020304" pitchFamily="18" charset="0"/>
            </a:endParaRPr>
          </a:p>
          <a:p>
            <a:pPr lvl="0" fontAlgn="base"/>
            <a:r>
              <a:rPr lang="en-US" sz="2500" b="1" i="1" dirty="0">
                <a:solidFill>
                  <a:srgbClr val="000000"/>
                </a:solidFill>
                <a:effectLst/>
                <a:latin typeface="Calibri" panose="020F0502020204030204" pitchFamily="34" charset="0"/>
                <a:ea typeface="Times New Roman" panose="02020603050405020304" pitchFamily="18" charset="0"/>
                <a:cs typeface="Helvetica" pitchFamily="2" charset="0"/>
              </a:rPr>
              <a:t>REHEARSE</a:t>
            </a:r>
            <a:endParaRPr lang="en-US" sz="2500" b="1" i="1" dirty="0">
              <a:solidFill>
                <a:srgbClr val="2E74B5"/>
              </a:solidFill>
              <a:effectLst/>
              <a:latin typeface="Calibri" panose="020F0502020204030204" pitchFamily="34" charset="0"/>
              <a:ea typeface="Times New Roman" panose="02020603050405020304" pitchFamily="18" charset="0"/>
              <a:cs typeface="Times New Roman" panose="02020603050405020304" pitchFamily="18" charset="0"/>
            </a:endParaRPr>
          </a:p>
          <a:p>
            <a:pPr fontAlgn="base"/>
            <a:r>
              <a:rPr lang="en-US" sz="2500" b="1" dirty="0">
                <a:solidFill>
                  <a:srgbClr val="2E464F"/>
                </a:solidFill>
                <a:effectLst/>
                <a:latin typeface="Calibri" panose="020F0502020204030204" pitchFamily="34" charset="0"/>
                <a:ea typeface="Times New Roman" panose="02020603050405020304" pitchFamily="18" charset="0"/>
                <a:cs typeface="Helvetica" pitchFamily="2" charset="0"/>
              </a:rPr>
              <a:t>Find out where you will be taking the test and consider doing a “dry run” if you will be commuting. You don’t want to be surprised by traffic or road construction on Test Day. You also don’t want to get delayed or stressed out trying to figure out where to park, which way to go to the building, or where the restrooms are.</a:t>
            </a:r>
            <a:endParaRPr lang="en-US" sz="2500" b="1" dirty="0">
              <a:effectLst/>
              <a:latin typeface="Calibri" panose="020F0502020204030204" pitchFamily="34" charset="0"/>
              <a:ea typeface="Times New Roman" panose="02020603050405020304" pitchFamily="18" charset="0"/>
            </a:endParaRPr>
          </a:p>
          <a:p>
            <a:endParaRPr lang="en-US" sz="2500" b="1" dirty="0">
              <a:latin typeface="Calibri" panose="020F0502020204030204" pitchFamily="34" charset="0"/>
            </a:endParaRPr>
          </a:p>
        </p:txBody>
      </p:sp>
    </p:spTree>
    <p:extLst>
      <p:ext uri="{BB962C8B-B14F-4D97-AF65-F5344CB8AC3E}">
        <p14:creationId xmlns:p14="http://schemas.microsoft.com/office/powerpoint/2010/main" val="305284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C16B8-1567-1443-81B9-A937F26362D7}"/>
              </a:ext>
            </a:extLst>
          </p:cNvPr>
          <p:cNvSpPr>
            <a:spLocks noGrp="1"/>
          </p:cNvSpPr>
          <p:nvPr>
            <p:ph idx="1"/>
          </p:nvPr>
        </p:nvSpPr>
        <p:spPr>
          <a:xfrm>
            <a:off x="4874381" y="590978"/>
            <a:ext cx="7438572" cy="5248622"/>
          </a:xfrm>
        </p:spPr>
        <p:txBody>
          <a:bodyPr>
            <a:noAutofit/>
          </a:bodyPr>
          <a:lstStyle/>
          <a:p>
            <a:pPr lvl="0" fontAlgn="base"/>
            <a:r>
              <a:rPr lang="en-US" sz="2400" b="1" i="1" dirty="0">
                <a:solidFill>
                  <a:srgbClr val="000000"/>
                </a:solidFill>
                <a:effectLst/>
                <a:latin typeface="Calibri" panose="020F0502020204030204" pitchFamily="34" charset="0"/>
                <a:ea typeface="Times New Roman" panose="02020603050405020304" pitchFamily="18" charset="0"/>
                <a:cs typeface="Helvetica" pitchFamily="2" charset="0"/>
              </a:rPr>
              <a:t>REVIEW</a:t>
            </a:r>
          </a:p>
          <a:p>
            <a:pPr lvl="0" fontAlgn="base"/>
            <a:r>
              <a:rPr lang="en-US" sz="2400" b="1" dirty="0">
                <a:solidFill>
                  <a:srgbClr val="2E464F"/>
                </a:solidFill>
                <a:effectLst/>
                <a:latin typeface="Calibri" panose="020F0502020204030204" pitchFamily="34" charset="0"/>
                <a:ea typeface="Times New Roman" panose="02020603050405020304" pitchFamily="18" charset="0"/>
                <a:cs typeface="Helvetica" pitchFamily="2" charset="0"/>
              </a:rPr>
              <a:t> Flip through the lessons and rework a few practice problems here and there to reinforce all of the good habits you’ve developed in your preparation. </a:t>
            </a:r>
            <a:endParaRPr lang="en-US" sz="2400" b="1" i="1" dirty="0">
              <a:effectLst/>
              <a:latin typeface="Calibri" panose="020F0502020204030204" pitchFamily="34" charset="0"/>
              <a:ea typeface="Times New Roman" panose="02020603050405020304" pitchFamily="18" charset="0"/>
            </a:endParaRPr>
          </a:p>
          <a:p>
            <a:pPr lvl="0" fontAlgn="base"/>
            <a:r>
              <a:rPr lang="en-US" sz="2400" b="1" i="1" dirty="0">
                <a:solidFill>
                  <a:srgbClr val="000000"/>
                </a:solidFill>
                <a:effectLst/>
                <a:latin typeface="Calibri" panose="020F0502020204030204" pitchFamily="34" charset="0"/>
                <a:ea typeface="Times New Roman" panose="02020603050405020304" pitchFamily="18" charset="0"/>
                <a:cs typeface="Helvetica" pitchFamily="2" charset="0"/>
              </a:rPr>
              <a:t>STOP</a:t>
            </a:r>
            <a:endParaRPr lang="en-US" sz="2400" b="1" i="1" dirty="0">
              <a:solidFill>
                <a:srgbClr val="2E74B5"/>
              </a:solidFill>
              <a:effectLst/>
              <a:latin typeface="Calibri" panose="020F0502020204030204" pitchFamily="34" charset="0"/>
              <a:ea typeface="Times New Roman" panose="02020603050405020304" pitchFamily="18" charset="0"/>
              <a:cs typeface="Times New Roman" panose="02020603050405020304" pitchFamily="18" charset="0"/>
            </a:endParaRPr>
          </a:p>
          <a:p>
            <a:pPr fontAlgn="base"/>
            <a:r>
              <a:rPr lang="en-US" sz="2400" b="1" dirty="0">
                <a:solidFill>
                  <a:srgbClr val="2E464F"/>
                </a:solidFill>
                <a:effectLst/>
                <a:latin typeface="Calibri" panose="020F0502020204030204" pitchFamily="34" charset="0"/>
                <a:ea typeface="Times New Roman" panose="02020603050405020304" pitchFamily="18" charset="0"/>
                <a:cs typeface="Helvetica" pitchFamily="2" charset="0"/>
              </a:rPr>
              <a:t>Two days before the test, stop studying.  You’re not likely to learn anything new in those two days, and you’ll get more out of going into the test rested.</a:t>
            </a:r>
            <a:endParaRPr lang="en-US" sz="2400" b="1" dirty="0">
              <a:effectLst/>
              <a:latin typeface="Calibri" panose="020F0502020204030204" pitchFamily="34" charset="0"/>
              <a:ea typeface="Times New Roman" panose="02020603050405020304" pitchFamily="18" charset="0"/>
            </a:endParaRPr>
          </a:p>
          <a:p>
            <a:pPr lvl="0" fontAlgn="base"/>
            <a:r>
              <a:rPr lang="en-US" sz="2400" b="1" i="1" dirty="0">
                <a:solidFill>
                  <a:srgbClr val="000000"/>
                </a:solidFill>
                <a:effectLst/>
                <a:latin typeface="Calibri" panose="020F0502020204030204" pitchFamily="34" charset="0"/>
                <a:ea typeface="Times New Roman" panose="02020603050405020304" pitchFamily="18" charset="0"/>
                <a:cs typeface="Helvetica" pitchFamily="2" charset="0"/>
              </a:rPr>
              <a:t>RELAX</a:t>
            </a:r>
            <a:endParaRPr lang="en-US" sz="2400" b="1" i="1" dirty="0">
              <a:solidFill>
                <a:srgbClr val="2E74B5"/>
              </a:solidFill>
              <a:effectLst/>
              <a:latin typeface="Calibri" panose="020F0502020204030204" pitchFamily="34" charset="0"/>
              <a:ea typeface="Times New Roman" panose="02020603050405020304" pitchFamily="18" charset="0"/>
              <a:cs typeface="Times New Roman" panose="02020603050405020304" pitchFamily="18" charset="0"/>
            </a:endParaRPr>
          </a:p>
          <a:p>
            <a:pPr fontAlgn="base"/>
            <a:r>
              <a:rPr lang="en-US" sz="2400" b="1" dirty="0">
                <a:solidFill>
                  <a:srgbClr val="2E464F"/>
                </a:solidFill>
                <a:effectLst/>
                <a:latin typeface="Calibri" panose="020F0502020204030204" pitchFamily="34" charset="0"/>
                <a:ea typeface="Times New Roman" panose="02020603050405020304" pitchFamily="18" charset="0"/>
                <a:cs typeface="Helvetica" pitchFamily="2" charset="0"/>
              </a:rPr>
              <a:t>The evening before the test, do something fun (but not crazy or tiring). Maybe you could have a nice dinner (without alcohol), watch a movie, catch up on housework (a clean house is relaxing for some people).</a:t>
            </a:r>
            <a:endParaRPr lang="en-US" sz="2400" b="1" dirty="0">
              <a:effectLst/>
              <a:latin typeface="Calibri" panose="020F0502020204030204" pitchFamily="34" charset="0"/>
              <a:ea typeface="Times New Roman" panose="02020603050405020304" pitchFamily="18" charset="0"/>
            </a:endParaRPr>
          </a:p>
        </p:txBody>
      </p:sp>
      <p:sp>
        <p:nvSpPr>
          <p:cNvPr id="5" name="Title 1">
            <a:extLst>
              <a:ext uri="{FF2B5EF4-FFF2-40B4-BE49-F238E27FC236}">
                <a16:creationId xmlns:a16="http://schemas.microsoft.com/office/drawing/2014/main" id="{A66DD0B9-E178-2D4E-BEE4-F640B3E2D51F}"/>
              </a:ext>
            </a:extLst>
          </p:cNvPr>
          <p:cNvSpPr txBox="1">
            <a:spLocks noGrp="1"/>
          </p:cNvSpPr>
          <p:nvPr>
            <p:ph type="title"/>
          </p:nvPr>
        </p:nvSpPr>
        <p:spPr>
          <a:prstGeom prst="rect">
            <a:avLst/>
          </a:prstGeom>
        </p:spPr>
        <p:txBody>
          <a:bodyPr vert="horz" lIns="228600" tIns="228600" rIns="228600" bIns="228600" rtlCol="0" anchor="ctr">
            <a:normAutofit fontScale="90000"/>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pPr fontAlgn="base"/>
            <a:r>
              <a:rPr lang="en-US" b="1" dirty="0">
                <a:solidFill>
                  <a:schemeClr val="bg1"/>
                </a:solidFill>
                <a:latin typeface="Calibri" panose="020F0502020204030204" pitchFamily="34" charset="0"/>
                <a:ea typeface="Times New Roman" panose="02020603050405020304" pitchFamily="18" charset="0"/>
                <a:cs typeface="Helvetica" pitchFamily="2" charset="0"/>
              </a:rPr>
              <a:t>THE WEEK BEFORE TEST DAY (Continued)</a:t>
            </a:r>
            <a:endParaRPr lang="en-US"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91431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C16B8-1567-1443-81B9-A937F26362D7}"/>
              </a:ext>
            </a:extLst>
          </p:cNvPr>
          <p:cNvSpPr>
            <a:spLocks noGrp="1"/>
          </p:cNvSpPr>
          <p:nvPr>
            <p:ph idx="1"/>
          </p:nvPr>
        </p:nvSpPr>
        <p:spPr/>
        <p:txBody>
          <a:bodyPr/>
          <a:lstStyle/>
          <a:p>
            <a:pPr lvl="0" fontAlgn="base"/>
            <a:r>
              <a:rPr lang="en-US" sz="2500" b="1" i="1" dirty="0">
                <a:solidFill>
                  <a:srgbClr val="000000"/>
                </a:solidFill>
                <a:effectLst/>
                <a:latin typeface="Calibri" panose="020F0502020204030204" pitchFamily="34" charset="0"/>
                <a:ea typeface="Times New Roman" panose="02020603050405020304" pitchFamily="18" charset="0"/>
                <a:cs typeface="Helvetica" pitchFamily="2" charset="0"/>
              </a:rPr>
              <a:t>GO TO BED, GO TO BED, GO TO BED!</a:t>
            </a:r>
            <a:endParaRPr lang="en-US" sz="2500" b="1" i="1" dirty="0">
              <a:solidFill>
                <a:srgbClr val="2E74B5"/>
              </a:solidFill>
              <a:effectLst/>
              <a:latin typeface="Calibri" panose="020F0502020204030204" pitchFamily="34" charset="0"/>
              <a:ea typeface="Times New Roman" panose="02020603050405020304" pitchFamily="18" charset="0"/>
              <a:cs typeface="Times New Roman" panose="02020603050405020304" pitchFamily="18" charset="0"/>
            </a:endParaRPr>
          </a:p>
          <a:p>
            <a:pPr fontAlgn="base"/>
            <a:r>
              <a:rPr lang="en-US" sz="2500" b="1" dirty="0">
                <a:solidFill>
                  <a:srgbClr val="2E464F"/>
                </a:solidFill>
                <a:effectLst/>
                <a:latin typeface="Calibri" panose="020F0502020204030204" pitchFamily="34" charset="0"/>
                <a:ea typeface="Times New Roman" panose="02020603050405020304" pitchFamily="18" charset="0"/>
                <a:cs typeface="Helvetica" pitchFamily="2" charset="0"/>
              </a:rPr>
              <a:t>Go to bed early enough to get a full night’s sleep (7–8 hours) before the day of the exam.</a:t>
            </a:r>
            <a:endParaRPr lang="en-US" sz="2500" b="1" dirty="0">
              <a:effectLst/>
              <a:latin typeface="Calibri" panose="020F0502020204030204" pitchFamily="34" charset="0"/>
              <a:ea typeface="Times New Roman" panose="02020603050405020304" pitchFamily="18" charset="0"/>
            </a:endParaRPr>
          </a:p>
          <a:p>
            <a:endParaRPr lang="en-US" sz="2500" b="1" dirty="0">
              <a:latin typeface="Calibri" panose="020F0502020204030204" pitchFamily="34" charset="0"/>
            </a:endParaRPr>
          </a:p>
        </p:txBody>
      </p:sp>
      <p:sp>
        <p:nvSpPr>
          <p:cNvPr id="5" name="Title 1">
            <a:extLst>
              <a:ext uri="{FF2B5EF4-FFF2-40B4-BE49-F238E27FC236}">
                <a16:creationId xmlns:a16="http://schemas.microsoft.com/office/drawing/2014/main" id="{A66DD0B9-E178-2D4E-BEE4-F640B3E2D51F}"/>
              </a:ext>
            </a:extLst>
          </p:cNvPr>
          <p:cNvSpPr txBox="1">
            <a:spLocks noGrp="1"/>
          </p:cNvSpPr>
          <p:nvPr>
            <p:ph type="title"/>
          </p:nvPr>
        </p:nvSpPr>
        <p:spPr>
          <a:prstGeom prst="rect">
            <a:avLst/>
          </a:prstGeom>
        </p:spPr>
        <p:txBody>
          <a:bodyPr vert="horz" lIns="228600" tIns="228600" rIns="228600" bIns="228600" rtlCol="0" anchor="ctr">
            <a:normAutofit fontScale="90000"/>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pPr fontAlgn="base"/>
            <a:r>
              <a:rPr lang="en-US" b="1" dirty="0">
                <a:solidFill>
                  <a:schemeClr val="bg1"/>
                </a:solidFill>
                <a:latin typeface="Calibri" panose="020F0502020204030204" pitchFamily="34" charset="0"/>
                <a:ea typeface="Times New Roman" panose="02020603050405020304" pitchFamily="18" charset="0"/>
                <a:cs typeface="Helvetica" pitchFamily="2" charset="0"/>
              </a:rPr>
              <a:t>THE WEEK BEFORE TEST DAY (Continued)</a:t>
            </a:r>
            <a:endParaRPr lang="en-US"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7976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658D-87BB-CE4B-A315-F8E1DD0A8160}"/>
              </a:ext>
            </a:extLst>
          </p:cNvPr>
          <p:cNvSpPr>
            <a:spLocks noGrp="1"/>
          </p:cNvSpPr>
          <p:nvPr>
            <p:ph type="title"/>
          </p:nvPr>
        </p:nvSpPr>
        <p:spPr/>
        <p:txBody>
          <a:bodyPr/>
          <a:lstStyle/>
          <a:p>
            <a:r>
              <a:rPr lang="en-US" b="1" dirty="0">
                <a:latin typeface="Calibri" panose="020F0502020204030204" pitchFamily="34" charset="0"/>
              </a:rPr>
              <a:t>How To Test</a:t>
            </a:r>
          </a:p>
        </p:txBody>
      </p:sp>
      <p:sp>
        <p:nvSpPr>
          <p:cNvPr id="3" name="Content Placeholder 2">
            <a:extLst>
              <a:ext uri="{FF2B5EF4-FFF2-40B4-BE49-F238E27FC236}">
                <a16:creationId xmlns:a16="http://schemas.microsoft.com/office/drawing/2014/main" id="{48A3E182-8E95-2C43-81F4-FFC0926CE66D}"/>
              </a:ext>
            </a:extLst>
          </p:cNvPr>
          <p:cNvSpPr>
            <a:spLocks noGrp="1"/>
          </p:cNvSpPr>
          <p:nvPr>
            <p:ph idx="1"/>
          </p:nvPr>
        </p:nvSpPr>
        <p:spPr>
          <a:xfrm>
            <a:off x="4550834" y="379853"/>
            <a:ext cx="7641166" cy="5531695"/>
          </a:xfrm>
        </p:spPr>
        <p:txBody>
          <a:bodyPr>
            <a:noAutofit/>
          </a:bodyPr>
          <a:lstStyle/>
          <a:p>
            <a:pPr lvl="0" fontAlgn="base"/>
            <a:r>
              <a:rPr lang="en-US" sz="2500" b="1" dirty="0">
                <a:solidFill>
                  <a:srgbClr val="2B3F47"/>
                </a:solidFill>
                <a:effectLst/>
                <a:latin typeface="Calibri" panose="020F0502020204030204" pitchFamily="34" charset="0"/>
                <a:ea typeface="Calibri" panose="020F0502020204030204" pitchFamily="34" charset="0"/>
                <a:cs typeface="Helvetica" pitchFamily="2" charset="0"/>
              </a:rPr>
              <a:t>All TEAS Exams will be Remote Proctored (Virtual). You must meet certain technical requirements to take this exam remotely. Please ensure that you are able to meet the following technical requirements. </a:t>
            </a:r>
            <a:endParaRPr lang="en-US" sz="2500" b="1"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344507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658D-87BB-CE4B-A315-F8E1DD0A8160}"/>
              </a:ext>
            </a:extLst>
          </p:cNvPr>
          <p:cNvSpPr>
            <a:spLocks noGrp="1"/>
          </p:cNvSpPr>
          <p:nvPr>
            <p:ph type="title"/>
          </p:nvPr>
        </p:nvSpPr>
        <p:spPr/>
        <p:txBody>
          <a:bodyPr/>
          <a:lstStyle/>
          <a:p>
            <a:r>
              <a:rPr lang="en-US" b="1" dirty="0">
                <a:latin typeface="Calibri" panose="020F0502020204030204" pitchFamily="34" charset="0"/>
              </a:rPr>
              <a:t>Technical Requirements</a:t>
            </a:r>
          </a:p>
        </p:txBody>
      </p:sp>
      <p:sp>
        <p:nvSpPr>
          <p:cNvPr id="3" name="Content Placeholder 2">
            <a:extLst>
              <a:ext uri="{FF2B5EF4-FFF2-40B4-BE49-F238E27FC236}">
                <a16:creationId xmlns:a16="http://schemas.microsoft.com/office/drawing/2014/main" id="{48A3E182-8E95-2C43-81F4-FFC0926CE66D}"/>
              </a:ext>
            </a:extLst>
          </p:cNvPr>
          <p:cNvSpPr>
            <a:spLocks noGrp="1"/>
          </p:cNvSpPr>
          <p:nvPr>
            <p:ph idx="1"/>
          </p:nvPr>
        </p:nvSpPr>
        <p:spPr>
          <a:xfrm>
            <a:off x="4550834" y="310848"/>
            <a:ext cx="7641166" cy="5820833"/>
          </a:xfrm>
        </p:spPr>
        <p:txBody>
          <a:bodyPr>
            <a:noAutofit/>
          </a:bodyPr>
          <a:lstStyle/>
          <a:p>
            <a:pPr lvl="0" fontAlgn="base"/>
            <a:r>
              <a:rPr lang="en-US" sz="2500" b="1" dirty="0">
                <a:latin typeface="Calibri" panose="020F0502020204030204" pitchFamily="34" charset="0"/>
                <a:ea typeface="Calibri" panose="020F0502020204030204" pitchFamily="34" charset="0"/>
                <a:cs typeface="Times New Roman" panose="02020603050405020304" pitchFamily="18" charset="0"/>
              </a:rPr>
              <a:t>Please ensure that you are able to meet the following technical requirements:</a:t>
            </a:r>
          </a:p>
          <a:p>
            <a:pPr lvl="1" fontAlgn="base"/>
            <a:r>
              <a:rPr lang="en-US" sz="2300" b="1" dirty="0">
                <a:effectLst/>
                <a:latin typeface="Calibri" panose="020F0502020204030204" pitchFamily="34" charset="0"/>
                <a:ea typeface="Calibri" panose="020F0502020204030204" pitchFamily="34" charset="0"/>
                <a:cs typeface="Times New Roman" panose="02020603050405020304" pitchFamily="18" charset="0"/>
              </a:rPr>
              <a:t>Microphone: Any microphone either internal or external</a:t>
            </a:r>
          </a:p>
          <a:p>
            <a:pPr lvl="1" fontAlgn="base"/>
            <a:r>
              <a:rPr lang="en-US" sz="2300" b="1" dirty="0">
                <a:latin typeface="Calibri" panose="020F0502020204030204" pitchFamily="34" charset="0"/>
                <a:ea typeface="Calibri" panose="020F0502020204030204" pitchFamily="34" charset="0"/>
                <a:cs typeface="Times New Roman" panose="02020603050405020304" pitchFamily="18" charset="0"/>
              </a:rPr>
              <a:t>Webcam: 320x240 VGA resolution (minimum), internal or external</a:t>
            </a:r>
          </a:p>
          <a:p>
            <a:pPr lvl="1" fontAlgn="base"/>
            <a:r>
              <a:rPr lang="en-US" sz="2300" b="1" dirty="0">
                <a:effectLst/>
                <a:latin typeface="Calibri" panose="020F0502020204030204" pitchFamily="34" charset="0"/>
                <a:ea typeface="Calibri" panose="020F0502020204030204" pitchFamily="34" charset="0"/>
                <a:cs typeface="Times New Roman" panose="02020603050405020304" pitchFamily="18" charset="0"/>
              </a:rPr>
              <a:t>Desktop or Laptop  Computer - No iPads, tablets or phones are to be used.</a:t>
            </a:r>
          </a:p>
          <a:p>
            <a:pPr lvl="1" fontAlgn="base"/>
            <a:r>
              <a:rPr lang="en-US" sz="2300" b="1" dirty="0">
                <a:effectLst/>
                <a:latin typeface="Calibri" panose="020F0502020204030204" pitchFamily="34" charset="0"/>
                <a:ea typeface="Calibri" panose="020F0502020204030204" pitchFamily="34" charset="0"/>
                <a:cs typeface="Times New Roman" panose="02020603050405020304" pitchFamily="18" charset="0"/>
              </a:rPr>
              <a:t>Google Chrome web browser</a:t>
            </a:r>
          </a:p>
          <a:p>
            <a:pPr fontAlgn="base"/>
            <a:r>
              <a:rPr lang="en-US" sz="2500" b="1" i="1" dirty="0">
                <a:latin typeface="Calibri" panose="020F0502020204030204" pitchFamily="34" charset="0"/>
                <a:ea typeface="Calibri" panose="020F0502020204030204" pitchFamily="34" charset="0"/>
                <a:cs typeface="Times New Roman" panose="02020603050405020304" pitchFamily="18" charset="0"/>
              </a:rPr>
              <a:t>If you cannot meet these technical requirements listed, please contact our office to make alternate arrangements for testing.</a:t>
            </a:r>
            <a:endParaRPr lang="en-US" sz="2500" b="1"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567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0CB4B-14EB-D445-8EAE-809A06C69691}"/>
              </a:ext>
            </a:extLst>
          </p:cNvPr>
          <p:cNvSpPr>
            <a:spLocks noGrp="1"/>
          </p:cNvSpPr>
          <p:nvPr>
            <p:ph type="title"/>
          </p:nvPr>
        </p:nvSpPr>
        <p:spPr>
          <a:xfrm>
            <a:off x="888630" y="2194866"/>
            <a:ext cx="3498979" cy="2456442"/>
          </a:xfrm>
        </p:spPr>
        <p:txBody>
          <a:bodyPr/>
          <a:lstStyle/>
          <a:p>
            <a:r>
              <a:rPr lang="en-US" b="1" dirty="0">
                <a:latin typeface="Calibri" panose="020F0502020204030204" pitchFamily="34" charset="0"/>
              </a:rPr>
              <a:t>What is the question breakdown?</a:t>
            </a:r>
          </a:p>
        </p:txBody>
      </p:sp>
      <p:sp>
        <p:nvSpPr>
          <p:cNvPr id="3" name="Content Placeholder 2">
            <a:extLst>
              <a:ext uri="{FF2B5EF4-FFF2-40B4-BE49-F238E27FC236}">
                <a16:creationId xmlns:a16="http://schemas.microsoft.com/office/drawing/2014/main" id="{DE5EFA79-6C68-5B4B-A249-F8A38142111C}"/>
              </a:ext>
            </a:extLst>
          </p:cNvPr>
          <p:cNvSpPr>
            <a:spLocks noGrp="1"/>
          </p:cNvSpPr>
          <p:nvPr>
            <p:ph idx="1"/>
          </p:nvPr>
        </p:nvSpPr>
        <p:spPr>
          <a:xfrm>
            <a:off x="4648945" y="133219"/>
            <a:ext cx="7295103" cy="6607121"/>
          </a:xfrm>
        </p:spPr>
        <p:txBody>
          <a:bodyPr>
            <a:noAutofit/>
          </a:bodyPr>
          <a:lstStyle/>
          <a:p>
            <a:r>
              <a:rPr lang="en-US" sz="2500" b="1" dirty="0">
                <a:solidFill>
                  <a:srgbClr val="414042"/>
                </a:solidFill>
                <a:latin typeface="Calibri" panose="020F0502020204030204" pitchFamily="34" charset="0"/>
              </a:rPr>
              <a:t>Reading: Questions: 53 Allotted time: 64 minutes. Areas assessed: key ideas and details, craft and structure, and integration of knowledge and ideas.</a:t>
            </a:r>
          </a:p>
          <a:p>
            <a:r>
              <a:rPr lang="en-US" sz="2500" b="1" dirty="0">
                <a:solidFill>
                  <a:srgbClr val="414042"/>
                </a:solidFill>
                <a:latin typeface="Calibri" panose="020F0502020204030204" pitchFamily="34" charset="0"/>
              </a:rPr>
              <a:t>Mathematics: Questions: 36.  Allotted time: 54 minutes. Areas assessed: numbers, algebra and data interpretation and measurement.</a:t>
            </a:r>
          </a:p>
          <a:p>
            <a:r>
              <a:rPr lang="en-US" sz="2500" b="1" dirty="0">
                <a:solidFill>
                  <a:srgbClr val="414042"/>
                </a:solidFill>
                <a:latin typeface="Calibri" panose="020F0502020204030204" pitchFamily="34" charset="0"/>
              </a:rPr>
              <a:t>Science: Questions: 53. Allotted time: 63 minutes.   Areas assessed: human A&amp;P, life and physical sciences, and scientific reasoning.</a:t>
            </a:r>
          </a:p>
          <a:p>
            <a:r>
              <a:rPr lang="en-US" sz="2500" b="1" dirty="0">
                <a:solidFill>
                  <a:srgbClr val="414042"/>
                </a:solidFill>
                <a:latin typeface="Calibri" panose="020F0502020204030204" pitchFamily="34" charset="0"/>
              </a:rPr>
              <a:t>English: Questions: 28   Allotted time: 28 minutes. Areas assessed: conventions of Standard English, knowledge of language and vocabulary acquisition.</a:t>
            </a:r>
            <a:endParaRPr lang="en-US" sz="2500" dirty="0">
              <a:latin typeface="Calibri" panose="020F0502020204030204" pitchFamily="34" charset="0"/>
            </a:endParaRPr>
          </a:p>
        </p:txBody>
      </p:sp>
    </p:spTree>
    <p:extLst>
      <p:ext uri="{BB962C8B-B14F-4D97-AF65-F5344CB8AC3E}">
        <p14:creationId xmlns:p14="http://schemas.microsoft.com/office/powerpoint/2010/main" val="26248247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6B7EF-26DD-CD45-BACD-1B575D900B51}"/>
              </a:ext>
            </a:extLst>
          </p:cNvPr>
          <p:cNvSpPr>
            <a:spLocks noGrp="1"/>
          </p:cNvSpPr>
          <p:nvPr>
            <p:ph type="title"/>
          </p:nvPr>
        </p:nvSpPr>
        <p:spPr/>
        <p:txBody>
          <a:bodyPr/>
          <a:lstStyle/>
          <a:p>
            <a:r>
              <a:rPr lang="en-US" b="1" dirty="0">
                <a:latin typeface="Calibri" panose="020F0502020204030204" pitchFamily="34" charset="0"/>
              </a:rPr>
              <a:t>Cost and Registration</a:t>
            </a:r>
          </a:p>
        </p:txBody>
      </p:sp>
      <p:sp>
        <p:nvSpPr>
          <p:cNvPr id="3" name="Content Placeholder 2">
            <a:extLst>
              <a:ext uri="{FF2B5EF4-FFF2-40B4-BE49-F238E27FC236}">
                <a16:creationId xmlns:a16="http://schemas.microsoft.com/office/drawing/2014/main" id="{9FBA62F0-D043-E44D-9E97-60F31E5E1811}"/>
              </a:ext>
            </a:extLst>
          </p:cNvPr>
          <p:cNvSpPr>
            <a:spLocks noGrp="1"/>
          </p:cNvSpPr>
          <p:nvPr>
            <p:ph idx="1"/>
          </p:nvPr>
        </p:nvSpPr>
        <p:spPr>
          <a:xfrm>
            <a:off x="4656667" y="803186"/>
            <a:ext cx="7181547" cy="5248622"/>
          </a:xfrm>
        </p:spPr>
        <p:txBody>
          <a:bodyPr>
            <a:normAutofit/>
          </a:bodyPr>
          <a:lstStyle/>
          <a:p>
            <a:pPr fontAlgn="base"/>
            <a:r>
              <a:rPr lang="en-US" sz="2500" b="1" i="1" dirty="0">
                <a:solidFill>
                  <a:srgbClr val="000000"/>
                </a:solidFill>
                <a:effectLst/>
                <a:latin typeface="Calibri" panose="020F0502020204030204" pitchFamily="34" charset="0"/>
                <a:ea typeface="Times New Roman" panose="02020603050405020304" pitchFamily="18" charset="0"/>
                <a:cs typeface="Helvetica" pitchFamily="2" charset="0"/>
              </a:rPr>
              <a:t>The cost of the TEAS test is $87.00 and is payable only by debit or credit card at the time you register. The last day to register is 72 hours before your desired test date.</a:t>
            </a:r>
          </a:p>
          <a:p>
            <a:pPr fontAlgn="base"/>
            <a:r>
              <a:rPr lang="en-US" sz="25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To register for testing, please visit: </a:t>
            </a:r>
            <a:r>
              <a:rPr lang="en-US" sz="2500" b="1" i="1" dirty="0">
                <a:solidFill>
                  <a:srgbClr val="000000"/>
                </a:solidFill>
                <a:latin typeface="Calibri" panose="020F0502020204030204" pitchFamily="34" charset="0"/>
                <a:ea typeface="Calibri" panose="020F0502020204030204" pitchFamily="34" charset="0"/>
                <a:cs typeface="Times New Roman" panose="02020603050405020304" pitchFamily="18" charset="0"/>
                <a:hlinkClick r:id="rId2"/>
              </a:rPr>
              <a:t>www.atitesting.com</a:t>
            </a:r>
            <a:r>
              <a:rPr lang="en-US" sz="25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en-US" sz="25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85755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BC0E-B0A8-6D48-B4C1-65C2636725D1}"/>
              </a:ext>
            </a:extLst>
          </p:cNvPr>
          <p:cNvSpPr>
            <a:spLocks noGrp="1"/>
          </p:cNvSpPr>
          <p:nvPr>
            <p:ph type="title"/>
          </p:nvPr>
        </p:nvSpPr>
        <p:spPr/>
        <p:txBody>
          <a:bodyPr/>
          <a:lstStyle/>
          <a:p>
            <a:r>
              <a:rPr lang="en-US" b="1" dirty="0">
                <a:latin typeface="Calibri" panose="020F0502020204030204" pitchFamily="34" charset="0"/>
              </a:rPr>
              <a:t>Not The Best Strategy </a:t>
            </a:r>
          </a:p>
        </p:txBody>
      </p:sp>
      <p:pic>
        <p:nvPicPr>
          <p:cNvPr id="4" name="Picture 4">
            <a:extLst>
              <a:ext uri="{FF2B5EF4-FFF2-40B4-BE49-F238E27FC236}">
                <a16:creationId xmlns:a16="http://schemas.microsoft.com/office/drawing/2014/main" id="{D48EA446-66E9-104D-95B4-74E21E9A8887}"/>
              </a:ext>
            </a:extLst>
          </p:cNvPr>
          <p:cNvPicPr>
            <a:picLocks noGrp="1" noChangeAspect="1"/>
          </p:cNvPicPr>
          <p:nvPr>
            <p:ph idx="1"/>
          </p:nvPr>
        </p:nvPicPr>
        <p:blipFill>
          <a:blip r:embed="rId2"/>
          <a:stretch>
            <a:fillRect/>
          </a:stretch>
        </p:blipFill>
        <p:spPr>
          <a:xfrm>
            <a:off x="5684762" y="385828"/>
            <a:ext cx="4681802" cy="6086343"/>
          </a:xfrm>
          <a:prstGeom prst="rect">
            <a:avLst/>
          </a:prstGeom>
        </p:spPr>
      </p:pic>
    </p:spTree>
    <p:extLst>
      <p:ext uri="{BB962C8B-B14F-4D97-AF65-F5344CB8AC3E}">
        <p14:creationId xmlns:p14="http://schemas.microsoft.com/office/powerpoint/2010/main" val="2700546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7BC6-F05F-DD4D-A542-3E82184B1BF4}"/>
              </a:ext>
            </a:extLst>
          </p:cNvPr>
          <p:cNvSpPr>
            <a:spLocks noGrp="1"/>
          </p:cNvSpPr>
          <p:nvPr>
            <p:ph type="title"/>
          </p:nvPr>
        </p:nvSpPr>
        <p:spPr/>
        <p:txBody>
          <a:bodyPr/>
          <a:lstStyle/>
          <a:p>
            <a:r>
              <a:rPr lang="en-US" b="1" dirty="0">
                <a:latin typeface="Calibri" panose="020F0502020204030204" pitchFamily="34" charset="0"/>
              </a:rPr>
              <a:t>Test Day</a:t>
            </a:r>
          </a:p>
        </p:txBody>
      </p:sp>
      <p:sp>
        <p:nvSpPr>
          <p:cNvPr id="3" name="Content Placeholder 2">
            <a:extLst>
              <a:ext uri="{FF2B5EF4-FFF2-40B4-BE49-F238E27FC236}">
                <a16:creationId xmlns:a16="http://schemas.microsoft.com/office/drawing/2014/main" id="{170C16B8-1567-1443-81B9-A937F26362D7}"/>
              </a:ext>
            </a:extLst>
          </p:cNvPr>
          <p:cNvSpPr>
            <a:spLocks noGrp="1"/>
          </p:cNvSpPr>
          <p:nvPr>
            <p:ph idx="1"/>
          </p:nvPr>
        </p:nvSpPr>
        <p:spPr/>
        <p:txBody>
          <a:bodyPr>
            <a:normAutofit/>
          </a:bodyPr>
          <a:lstStyle/>
          <a:p>
            <a:pPr fontAlgn="base"/>
            <a:r>
              <a:rPr lang="en-US" sz="2500" b="1" dirty="0">
                <a:solidFill>
                  <a:srgbClr val="2B3F47"/>
                </a:solidFill>
                <a:effectLst/>
                <a:latin typeface="Calibri" panose="020F0502020204030204" pitchFamily="34" charset="0"/>
                <a:ea typeface="Times New Roman" panose="02020603050405020304" pitchFamily="18" charset="0"/>
                <a:cs typeface="Helvetica" pitchFamily="2" charset="0"/>
              </a:rPr>
              <a:t>After weeks of preparation, you know what to expect on the TEAS. You’ve studied a lot and taken a test practice test or two. Now your Test Day is approaching. How can you make sure you do your best?</a:t>
            </a:r>
          </a:p>
          <a:p>
            <a:pPr fontAlgn="base"/>
            <a:r>
              <a:rPr lang="en-US" sz="2500" b="1" dirty="0">
                <a:solidFill>
                  <a:srgbClr val="2B3F47"/>
                </a:solidFill>
                <a:effectLst/>
                <a:latin typeface="Calibri" panose="020F0502020204030204" pitchFamily="34" charset="0"/>
                <a:ea typeface="Times New Roman" panose="02020603050405020304" pitchFamily="18" charset="0"/>
                <a:cs typeface="Helvetica" pitchFamily="2" charset="0"/>
              </a:rPr>
              <a:t>Arrive at least 15 minutes early so the proctor can verify your identity and get you checked in. Proctors will monitor you throughout the test, and they will intervene if they observe disruptive behavior.</a:t>
            </a:r>
            <a:endParaRPr lang="en-US" sz="2500" b="1" dirty="0">
              <a:effectLst/>
              <a:latin typeface="Calibri" panose="020F0502020204030204" pitchFamily="34" charset="0"/>
              <a:ea typeface="Times New Roman" panose="02020603050405020304" pitchFamily="18" charset="0"/>
            </a:endParaRPr>
          </a:p>
          <a:p>
            <a:pPr fontAlgn="base"/>
            <a:endParaRPr lang="en-US" sz="2500" b="1"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52103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C16B8-1567-1443-81B9-A937F26362D7}"/>
              </a:ext>
            </a:extLst>
          </p:cNvPr>
          <p:cNvSpPr>
            <a:spLocks noGrp="1"/>
          </p:cNvSpPr>
          <p:nvPr>
            <p:ph idx="1"/>
          </p:nvPr>
        </p:nvSpPr>
        <p:spPr>
          <a:xfrm>
            <a:off x="4596191" y="366831"/>
            <a:ext cx="7541028" cy="6300669"/>
          </a:xfrm>
        </p:spPr>
        <p:txBody>
          <a:bodyPr>
            <a:noAutofit/>
          </a:bodyPr>
          <a:lstStyle/>
          <a:p>
            <a:pPr lvl="0" fontAlgn="base"/>
            <a:r>
              <a:rPr lang="en-US" sz="2400" b="1" i="1" dirty="0">
                <a:solidFill>
                  <a:srgbClr val="000000"/>
                </a:solidFill>
                <a:effectLst/>
                <a:latin typeface="Calibri" panose="020F0502020204030204" pitchFamily="34" charset="0"/>
                <a:ea typeface="Times New Roman" panose="02020603050405020304" pitchFamily="18" charset="0"/>
                <a:cs typeface="Helvetica" pitchFamily="2" charset="0"/>
              </a:rPr>
              <a:t>WARM UP</a:t>
            </a:r>
            <a:endParaRPr lang="en-US" sz="2400" b="1" i="1" dirty="0">
              <a:solidFill>
                <a:srgbClr val="2E74B5"/>
              </a:solidFill>
              <a:effectLst/>
              <a:latin typeface="Calibri" panose="020F0502020204030204" pitchFamily="34" charset="0"/>
              <a:ea typeface="Times New Roman" panose="02020603050405020304" pitchFamily="18" charset="0"/>
              <a:cs typeface="Times New Roman" panose="02020603050405020304" pitchFamily="18" charset="0"/>
            </a:endParaRPr>
          </a:p>
          <a:p>
            <a:pPr fontAlgn="base"/>
            <a:r>
              <a:rPr lang="en-US" sz="2400" b="1" dirty="0">
                <a:solidFill>
                  <a:srgbClr val="2E464F"/>
                </a:solidFill>
                <a:effectLst/>
                <a:latin typeface="Calibri" panose="020F0502020204030204" pitchFamily="34" charset="0"/>
                <a:ea typeface="Times New Roman" panose="02020603050405020304" pitchFamily="18" charset="0"/>
                <a:cs typeface="Helvetica" pitchFamily="2" charset="0"/>
              </a:rPr>
              <a:t>Before the test do a warm-up. This will help your brain get ready to function at its best. Don’t take any practice materials into the testing center, but do a few practice questions at home or work before you go in for the test.</a:t>
            </a:r>
            <a:endParaRPr lang="en-US" sz="2400" b="1" dirty="0">
              <a:effectLst/>
              <a:latin typeface="Calibri" panose="020F0502020204030204" pitchFamily="34" charset="0"/>
              <a:ea typeface="Times New Roman" panose="02020603050405020304" pitchFamily="18" charset="0"/>
            </a:endParaRPr>
          </a:p>
          <a:p>
            <a:pPr lvl="0" fontAlgn="base"/>
            <a:r>
              <a:rPr lang="en-US" sz="2400" b="1" i="1" dirty="0">
                <a:solidFill>
                  <a:srgbClr val="000000"/>
                </a:solidFill>
                <a:effectLst/>
                <a:latin typeface="Calibri" panose="020F0502020204030204" pitchFamily="34" charset="0"/>
                <a:ea typeface="Times New Roman" panose="02020603050405020304" pitchFamily="18" charset="0"/>
                <a:cs typeface="Helvetica" pitchFamily="2" charset="0"/>
              </a:rPr>
              <a:t>DON’T LET NERVES DERAIL YOU</a:t>
            </a:r>
            <a:endParaRPr lang="en-US" sz="2400" b="1" i="1" dirty="0">
              <a:solidFill>
                <a:srgbClr val="2E74B5"/>
              </a:solidFill>
              <a:effectLst/>
              <a:latin typeface="Calibri" panose="020F0502020204030204" pitchFamily="34" charset="0"/>
              <a:ea typeface="Times New Roman" panose="02020603050405020304" pitchFamily="18" charset="0"/>
              <a:cs typeface="Times New Roman" panose="02020603050405020304" pitchFamily="18" charset="0"/>
            </a:endParaRPr>
          </a:p>
          <a:p>
            <a:pPr fontAlgn="base"/>
            <a:r>
              <a:rPr lang="en-US" sz="2400" b="1" dirty="0">
                <a:solidFill>
                  <a:srgbClr val="2E464F"/>
                </a:solidFill>
                <a:effectLst/>
                <a:latin typeface="Calibri" panose="020F0502020204030204" pitchFamily="34" charset="0"/>
                <a:ea typeface="Times New Roman" panose="02020603050405020304" pitchFamily="18" charset="0"/>
                <a:cs typeface="Helvetica" pitchFamily="2" charset="0"/>
              </a:rPr>
              <a:t>You have every reason to feel confident. You have prepared for this test! If you find yourself getting nervous or losing focus, sit back in your seat and place your feet flat on the floor.  </a:t>
            </a:r>
            <a:r>
              <a:rPr lang="en-US" sz="2400" b="1" dirty="0">
                <a:solidFill>
                  <a:srgbClr val="2E464F"/>
                </a:solidFill>
                <a:latin typeface="Calibri" panose="020F0502020204030204" pitchFamily="34" charset="0"/>
                <a:ea typeface="Times New Roman" panose="02020603050405020304" pitchFamily="18" charset="0"/>
                <a:cs typeface="Helvetica" pitchFamily="2" charset="0"/>
              </a:rPr>
              <a:t>Take a</a:t>
            </a:r>
            <a:r>
              <a:rPr lang="en-US" sz="2400" b="1" dirty="0">
                <a:solidFill>
                  <a:srgbClr val="2E464F"/>
                </a:solidFill>
                <a:effectLst/>
                <a:latin typeface="Calibri" panose="020F0502020204030204" pitchFamily="34" charset="0"/>
                <a:ea typeface="Times New Roman" panose="02020603050405020304" pitchFamily="18" charset="0"/>
                <a:cs typeface="Helvetica" pitchFamily="2" charset="0"/>
              </a:rPr>
              <a:t> few deep breaths and close your eyes or focus them on something other than the computer screen or test booklet for a moment. Remind yourself that you have studied diligently and are ready, then reengage with the test.</a:t>
            </a:r>
            <a:endParaRPr lang="en-US" sz="2400" b="1" dirty="0">
              <a:effectLst/>
              <a:latin typeface="Calibri" panose="020F0502020204030204" pitchFamily="34" charset="0"/>
              <a:ea typeface="Times New Roman" panose="02020603050405020304" pitchFamily="18" charset="0"/>
            </a:endParaRPr>
          </a:p>
        </p:txBody>
      </p:sp>
      <p:sp>
        <p:nvSpPr>
          <p:cNvPr id="5" name="Title 1">
            <a:extLst>
              <a:ext uri="{FF2B5EF4-FFF2-40B4-BE49-F238E27FC236}">
                <a16:creationId xmlns:a16="http://schemas.microsoft.com/office/drawing/2014/main" id="{A66DD0B9-E178-2D4E-BEE4-F640B3E2D51F}"/>
              </a:ext>
            </a:extLst>
          </p:cNvPr>
          <p:cNvSpPr txBox="1">
            <a:spLocks noGrp="1"/>
          </p:cNvSpPr>
          <p:nvPr>
            <p:ph type="title"/>
          </p:nvPr>
        </p:nvSpPr>
        <p:spPr>
          <a:xfrm>
            <a:off x="855307" y="2200779"/>
            <a:ext cx="3498979" cy="2456442"/>
          </a:xfrm>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pPr fontAlgn="base"/>
            <a:r>
              <a:rPr lang="en-US" b="1" dirty="0">
                <a:solidFill>
                  <a:schemeClr val="bg1"/>
                </a:solidFill>
                <a:latin typeface="Calibri" panose="020F0502020204030204" pitchFamily="34" charset="0"/>
                <a:ea typeface="Times New Roman" panose="02020603050405020304" pitchFamily="18" charset="0"/>
                <a:cs typeface="Helvetica" pitchFamily="2" charset="0"/>
              </a:rPr>
              <a:t> </a:t>
            </a:r>
            <a:endParaRPr lang="en-US"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4681935F-A61F-534D-A27F-581C035E8880}"/>
              </a:ext>
            </a:extLst>
          </p:cNvPr>
          <p:cNvSpPr txBox="1">
            <a:spLocks/>
          </p:cNvSpPr>
          <p:nvPr/>
        </p:nvSpPr>
        <p:spPr>
          <a:xfrm>
            <a:off x="888631" y="2349925"/>
            <a:ext cx="3498979" cy="2456442"/>
          </a:xfrm>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pPr fontAlgn="base"/>
            <a:r>
              <a:rPr lang="en-US" b="1" dirty="0">
                <a:solidFill>
                  <a:schemeClr val="bg1"/>
                </a:solidFill>
                <a:latin typeface="Calibri" panose="020F0502020204030204" pitchFamily="34" charset="0"/>
                <a:ea typeface="Times New Roman" panose="02020603050405020304" pitchFamily="18" charset="0"/>
                <a:cs typeface="Helvetica" pitchFamily="2" charset="0"/>
              </a:rPr>
              <a:t> TEST DAY (Continued)</a:t>
            </a:r>
            <a:endParaRPr lang="en-US"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0299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CEB922-A82D-B743-9EA4-1286F37A3888}"/>
              </a:ext>
            </a:extLst>
          </p:cNvPr>
          <p:cNvSpPr>
            <a:spLocks noGrp="1"/>
          </p:cNvSpPr>
          <p:nvPr>
            <p:ph idx="1"/>
          </p:nvPr>
        </p:nvSpPr>
        <p:spPr/>
        <p:txBody>
          <a:bodyPr>
            <a:noAutofit/>
          </a:bodyPr>
          <a:lstStyle/>
          <a:p>
            <a:pPr fontAlgn="base"/>
            <a:r>
              <a:rPr lang="en-US" sz="2500" b="1" dirty="0">
                <a:solidFill>
                  <a:srgbClr val="2B3F47"/>
                </a:solidFill>
                <a:effectLst/>
                <a:latin typeface="Calibri" panose="020F0502020204030204" pitchFamily="34" charset="0"/>
                <a:ea typeface="Times New Roman" panose="02020603050405020304" pitchFamily="18" charset="0"/>
                <a:cs typeface="Helvetica" pitchFamily="2" charset="0"/>
              </a:rPr>
              <a:t>Note that during the test, if you need to leave for any reason, you must raise your hand and be excused by the proctor. While you are out of the room, the timer will continue to count down; any time you miss cannot be made up. If you need the proctor’s assistance for any other reason, such as a technical malfunction with your computer, raise your hand. Finally, if you find the test setting uncomfortable or inadequate, report your concern to the proctor before leaving the room at the end of the test.</a:t>
            </a:r>
            <a:endParaRPr lang="en-US" sz="2500" b="1" dirty="0">
              <a:effectLst/>
              <a:latin typeface="Calibri" panose="020F0502020204030204" pitchFamily="34" charset="0"/>
              <a:ea typeface="Times New Roman" panose="02020603050405020304" pitchFamily="18" charset="0"/>
            </a:endParaRPr>
          </a:p>
        </p:txBody>
      </p:sp>
      <p:sp>
        <p:nvSpPr>
          <p:cNvPr id="5" name="Title 1">
            <a:extLst>
              <a:ext uri="{FF2B5EF4-FFF2-40B4-BE49-F238E27FC236}">
                <a16:creationId xmlns:a16="http://schemas.microsoft.com/office/drawing/2014/main" id="{AE877003-3365-ED43-8AD2-2C0A0CEACAB4}"/>
              </a:ext>
            </a:extLst>
          </p:cNvPr>
          <p:cNvSpPr txBox="1">
            <a:spLocks noGrp="1"/>
          </p:cNvSpPr>
          <p:nvPr>
            <p:ph type="title"/>
          </p:nvPr>
        </p:nvSpPr>
        <p:spPr>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pPr fontAlgn="base"/>
            <a:r>
              <a:rPr lang="en-US" b="1" dirty="0">
                <a:solidFill>
                  <a:schemeClr val="bg1"/>
                </a:solidFill>
                <a:latin typeface="Calibri" panose="020F0502020204030204" pitchFamily="34" charset="0"/>
                <a:ea typeface="Times New Roman" panose="02020603050405020304" pitchFamily="18" charset="0"/>
                <a:cs typeface="Helvetica" pitchFamily="2" charset="0"/>
              </a:rPr>
              <a:t> TEST DAY (Continued)</a:t>
            </a:r>
            <a:endParaRPr lang="en-US"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3173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C16B8-1567-1443-81B9-A937F26362D7}"/>
              </a:ext>
            </a:extLst>
          </p:cNvPr>
          <p:cNvSpPr>
            <a:spLocks noGrp="1"/>
          </p:cNvSpPr>
          <p:nvPr>
            <p:ph idx="1"/>
          </p:nvPr>
        </p:nvSpPr>
        <p:spPr>
          <a:xfrm>
            <a:off x="4493443" y="226683"/>
            <a:ext cx="7804390" cy="6404634"/>
          </a:xfrm>
        </p:spPr>
        <p:txBody>
          <a:bodyPr>
            <a:noAutofit/>
          </a:bodyPr>
          <a:lstStyle/>
          <a:p>
            <a:pPr lvl="0" fontAlgn="base"/>
            <a:r>
              <a:rPr lang="en-US" sz="2500" b="1" i="1" dirty="0">
                <a:solidFill>
                  <a:srgbClr val="000000"/>
                </a:solidFill>
                <a:effectLst/>
                <a:latin typeface="Calibri" panose="020F0502020204030204" pitchFamily="34" charset="0"/>
                <a:ea typeface="Times New Roman" panose="02020603050405020304" pitchFamily="18" charset="0"/>
                <a:cs typeface="Helvetica" pitchFamily="2" charset="0"/>
              </a:rPr>
              <a:t>KEEP MOVING</a:t>
            </a:r>
            <a:endParaRPr lang="en-US" sz="2500" b="1" i="1" dirty="0">
              <a:solidFill>
                <a:srgbClr val="2E74B5"/>
              </a:solidFill>
              <a:effectLst/>
              <a:latin typeface="Calibri" panose="020F0502020204030204" pitchFamily="34" charset="0"/>
              <a:ea typeface="Times New Roman" panose="02020603050405020304" pitchFamily="18" charset="0"/>
              <a:cs typeface="Times New Roman" panose="02020603050405020304" pitchFamily="18" charset="0"/>
            </a:endParaRPr>
          </a:p>
          <a:p>
            <a:pPr fontAlgn="base"/>
            <a:r>
              <a:rPr lang="en-US" sz="2500" b="1" dirty="0">
                <a:solidFill>
                  <a:srgbClr val="2E464F"/>
                </a:solidFill>
                <a:effectLst/>
                <a:latin typeface="Calibri" panose="020F0502020204030204" pitchFamily="34" charset="0"/>
                <a:ea typeface="Times New Roman" panose="02020603050405020304" pitchFamily="18" charset="0"/>
                <a:cs typeface="Helvetica" pitchFamily="2" charset="0"/>
              </a:rPr>
              <a:t>Don’t let yourself get bogged down on a question. You can come back to questions that you aren’t sure about,  so skip questions that threaten to slow you. There is no penalty for a wrong answer on the TEAS, so make sure to answer every question before time is called, even if you have to guess on some questions.</a:t>
            </a:r>
            <a:endParaRPr lang="en-US" sz="2500" b="1" dirty="0">
              <a:effectLst/>
              <a:latin typeface="Calibri" panose="020F0502020204030204" pitchFamily="34" charset="0"/>
              <a:ea typeface="Times New Roman" panose="02020603050405020304" pitchFamily="18" charset="0"/>
            </a:endParaRPr>
          </a:p>
          <a:p>
            <a:pPr fontAlgn="base"/>
            <a:r>
              <a:rPr lang="en-US" sz="25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SELECTING/GUESSING</a:t>
            </a:r>
            <a:endParaRPr lang="en-US" sz="2500" b="1" dirty="0">
              <a:solidFill>
                <a:srgbClr val="1F4D78"/>
              </a:solidFill>
              <a:effectLst/>
              <a:latin typeface="Calibri" panose="020F0502020204030204" pitchFamily="34" charset="0"/>
              <a:ea typeface="Times New Roman" panose="02020603050405020304" pitchFamily="18" charset="0"/>
              <a:cs typeface="Times New Roman" panose="02020603050405020304" pitchFamily="18" charset="0"/>
            </a:endParaRPr>
          </a:p>
          <a:p>
            <a:pPr fontAlgn="base"/>
            <a:r>
              <a:rPr lang="en-US" sz="2500" b="1" dirty="0">
                <a:solidFill>
                  <a:srgbClr val="2E464F"/>
                </a:solidFill>
                <a:effectLst/>
                <a:latin typeface="Calibri" panose="020F0502020204030204" pitchFamily="34" charset="0"/>
                <a:ea typeface="Times New Roman" panose="02020603050405020304" pitchFamily="18" charset="0"/>
                <a:cs typeface="Helvetica" pitchFamily="2" charset="0"/>
              </a:rPr>
              <a:t>Use the multiple-choice format to your advantage: if you can eliminate one or two answer choices as wrong, you greatly increase your chance of getting it correct.</a:t>
            </a:r>
            <a:endParaRPr lang="en-US" sz="2500" b="1" dirty="0">
              <a:effectLst/>
              <a:latin typeface="Calibri" panose="020F0502020204030204" pitchFamily="34" charset="0"/>
              <a:ea typeface="Times New Roman" panose="02020603050405020304" pitchFamily="18" charset="0"/>
            </a:endParaRPr>
          </a:p>
        </p:txBody>
      </p:sp>
      <p:sp>
        <p:nvSpPr>
          <p:cNvPr id="5" name="Title 1">
            <a:extLst>
              <a:ext uri="{FF2B5EF4-FFF2-40B4-BE49-F238E27FC236}">
                <a16:creationId xmlns:a16="http://schemas.microsoft.com/office/drawing/2014/main" id="{A66DD0B9-E178-2D4E-BEE4-F640B3E2D51F}"/>
              </a:ext>
            </a:extLst>
          </p:cNvPr>
          <p:cNvSpPr txBox="1">
            <a:spLocks noGrp="1"/>
          </p:cNvSpPr>
          <p:nvPr>
            <p:ph type="title"/>
          </p:nvPr>
        </p:nvSpPr>
        <p:spPr>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pPr fontAlgn="base"/>
            <a:r>
              <a:rPr lang="en-US" b="1" dirty="0">
                <a:solidFill>
                  <a:schemeClr val="bg1"/>
                </a:solidFill>
                <a:latin typeface="Calibri" panose="020F0502020204030204" pitchFamily="34" charset="0"/>
                <a:ea typeface="Times New Roman" panose="02020603050405020304" pitchFamily="18" charset="0"/>
                <a:cs typeface="Helvetica" pitchFamily="2" charset="0"/>
              </a:rPr>
              <a:t> TEST DAY (Continued)</a:t>
            </a:r>
            <a:endParaRPr lang="en-US"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6845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C16B8-1567-1443-81B9-A937F26362D7}"/>
              </a:ext>
            </a:extLst>
          </p:cNvPr>
          <p:cNvSpPr>
            <a:spLocks noGrp="1"/>
          </p:cNvSpPr>
          <p:nvPr>
            <p:ph idx="1"/>
          </p:nvPr>
        </p:nvSpPr>
        <p:spPr/>
        <p:txBody>
          <a:bodyPr>
            <a:normAutofit/>
          </a:bodyPr>
          <a:lstStyle/>
          <a:p>
            <a:pPr lvl="0" fontAlgn="base"/>
            <a:r>
              <a:rPr lang="en-US" sz="2500" b="1" i="1" dirty="0">
                <a:solidFill>
                  <a:srgbClr val="000000"/>
                </a:solidFill>
                <a:effectLst/>
                <a:latin typeface="Calibri" panose="020F0502020204030204" pitchFamily="34" charset="0"/>
                <a:ea typeface="Times New Roman" panose="02020603050405020304" pitchFamily="18" charset="0"/>
                <a:cs typeface="Helvetica" pitchFamily="2" charset="0"/>
              </a:rPr>
              <a:t>DON’T ASSESS YOURSELF</a:t>
            </a:r>
            <a:endParaRPr lang="en-US" sz="2500" b="1" i="1" dirty="0">
              <a:solidFill>
                <a:srgbClr val="2E74B5"/>
              </a:solidFill>
              <a:effectLst/>
              <a:latin typeface="Calibri" panose="020F0502020204030204" pitchFamily="34" charset="0"/>
              <a:ea typeface="Times New Roman" panose="02020603050405020304" pitchFamily="18" charset="0"/>
              <a:cs typeface="Times New Roman" panose="02020603050405020304" pitchFamily="18" charset="0"/>
            </a:endParaRPr>
          </a:p>
          <a:p>
            <a:pPr fontAlgn="base"/>
            <a:r>
              <a:rPr lang="en-US" sz="2500" b="1" dirty="0">
                <a:solidFill>
                  <a:srgbClr val="2E464F"/>
                </a:solidFill>
                <a:effectLst/>
                <a:latin typeface="Calibri" panose="020F0502020204030204" pitchFamily="34" charset="0"/>
                <a:ea typeface="Times New Roman" panose="02020603050405020304" pitchFamily="18" charset="0"/>
                <a:cs typeface="Helvetica" pitchFamily="2" charset="0"/>
              </a:rPr>
              <a:t>This is very important. As you’re testing, don’t let yourself stop and think about how you </a:t>
            </a:r>
            <a:r>
              <a:rPr lang="en-US" sz="2500" b="1" i="1" dirty="0">
                <a:solidFill>
                  <a:srgbClr val="2E464F"/>
                </a:solidFill>
                <a:effectLst/>
                <a:latin typeface="Calibri" panose="020F0502020204030204" pitchFamily="34" charset="0"/>
                <a:ea typeface="Times New Roman" panose="02020603050405020304" pitchFamily="18" charset="0"/>
                <a:cs typeface="Helvetica" pitchFamily="2" charset="0"/>
              </a:rPr>
              <a:t>feel </a:t>
            </a:r>
            <a:r>
              <a:rPr lang="en-US" sz="2500" b="1" dirty="0">
                <a:solidFill>
                  <a:srgbClr val="2E464F"/>
                </a:solidFill>
                <a:effectLst/>
                <a:latin typeface="Calibri" panose="020F0502020204030204" pitchFamily="34" charset="0"/>
                <a:ea typeface="Times New Roman" panose="02020603050405020304" pitchFamily="18" charset="0"/>
                <a:cs typeface="Helvetica" pitchFamily="2" charset="0"/>
              </a:rPr>
              <a:t>you’re doing. Taking a standardized test hardly ever </a:t>
            </a:r>
            <a:r>
              <a:rPr lang="en-US" sz="2500" b="1" i="1" dirty="0">
                <a:solidFill>
                  <a:srgbClr val="2E464F"/>
                </a:solidFill>
                <a:effectLst/>
                <a:latin typeface="Calibri" panose="020F0502020204030204" pitchFamily="34" charset="0"/>
                <a:ea typeface="Times New Roman" panose="02020603050405020304" pitchFamily="18" charset="0"/>
                <a:cs typeface="Helvetica" pitchFamily="2" charset="0"/>
              </a:rPr>
              <a:t>feels </a:t>
            </a:r>
            <a:r>
              <a:rPr lang="en-US" sz="2500" b="1" dirty="0">
                <a:solidFill>
                  <a:srgbClr val="2E464F"/>
                </a:solidFill>
                <a:effectLst/>
                <a:latin typeface="Calibri" panose="020F0502020204030204" pitchFamily="34" charset="0"/>
                <a:ea typeface="Times New Roman" panose="02020603050405020304" pitchFamily="18" charset="0"/>
                <a:cs typeface="Helvetica" pitchFamily="2" charset="0"/>
              </a:rPr>
              <a:t>good. Your own impressions of how it’s going are totally unreliable. So, instead of focusing on that, remind yourself that you’re prepared and that you are going to succeed, even if you feel discouraged as the test is underway.</a:t>
            </a:r>
            <a:endParaRPr lang="en-US" sz="2500" b="1" dirty="0">
              <a:effectLst/>
              <a:latin typeface="Calibri" panose="020F0502020204030204" pitchFamily="34" charset="0"/>
              <a:ea typeface="Times New Roman" panose="02020603050405020304" pitchFamily="18" charset="0"/>
            </a:endParaRPr>
          </a:p>
        </p:txBody>
      </p:sp>
      <p:sp>
        <p:nvSpPr>
          <p:cNvPr id="5" name="Title 1">
            <a:extLst>
              <a:ext uri="{FF2B5EF4-FFF2-40B4-BE49-F238E27FC236}">
                <a16:creationId xmlns:a16="http://schemas.microsoft.com/office/drawing/2014/main" id="{A66DD0B9-E178-2D4E-BEE4-F640B3E2D51F}"/>
              </a:ext>
            </a:extLst>
          </p:cNvPr>
          <p:cNvSpPr txBox="1">
            <a:spLocks noGrp="1"/>
          </p:cNvSpPr>
          <p:nvPr>
            <p:ph type="title"/>
          </p:nvPr>
        </p:nvSpPr>
        <p:spPr>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pPr fontAlgn="base"/>
            <a:r>
              <a:rPr lang="en-US" b="1" dirty="0">
                <a:solidFill>
                  <a:schemeClr val="bg1"/>
                </a:solidFill>
                <a:latin typeface="Calibri" panose="020F0502020204030204" pitchFamily="34" charset="0"/>
                <a:ea typeface="Times New Roman" panose="02020603050405020304" pitchFamily="18" charset="0"/>
                <a:cs typeface="Helvetica" pitchFamily="2" charset="0"/>
              </a:rPr>
              <a:t> TEST DAY (Continued)</a:t>
            </a:r>
            <a:endParaRPr lang="en-US"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89242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C16B8-1567-1443-81B9-A937F26362D7}"/>
              </a:ext>
            </a:extLst>
          </p:cNvPr>
          <p:cNvSpPr>
            <a:spLocks noGrp="1"/>
          </p:cNvSpPr>
          <p:nvPr>
            <p:ph idx="1"/>
          </p:nvPr>
        </p:nvSpPr>
        <p:spPr>
          <a:xfrm>
            <a:off x="4535714" y="803186"/>
            <a:ext cx="7393215" cy="5248622"/>
          </a:xfrm>
        </p:spPr>
        <p:txBody>
          <a:bodyPr>
            <a:noAutofit/>
          </a:bodyPr>
          <a:lstStyle/>
          <a:p>
            <a:pPr fontAlgn="base"/>
            <a:r>
              <a:rPr lang="en-US" sz="2500" b="1" dirty="0">
                <a:solidFill>
                  <a:srgbClr val="2B3F47"/>
                </a:solidFill>
                <a:effectLst/>
                <a:latin typeface="Calibri" panose="020F0502020204030204" pitchFamily="34" charset="0"/>
                <a:ea typeface="Times New Roman" panose="02020603050405020304" pitchFamily="18" charset="0"/>
                <a:cs typeface="Helvetica" pitchFamily="2" charset="0"/>
              </a:rPr>
              <a:t>Note that during the test, if you need to leave for any reason, you must raise your hand and be excused by the proctor. While you are out of the room, the timer will continue to count down; any time you miss cannot be made up. If you need the proctor’s assistance for any other reason, such as a technical malfunction with your computer, raise your hand. Finally, if you find the test setting uncomfortable or inadequate, report your concern to the proctor before leaving the room at the end of the test.</a:t>
            </a:r>
            <a:endParaRPr lang="en-US" sz="2500" b="1" dirty="0">
              <a:effectLst/>
              <a:latin typeface="Calibri" panose="020F0502020204030204" pitchFamily="34" charset="0"/>
              <a:ea typeface="Times New Roman" panose="02020603050405020304" pitchFamily="18" charset="0"/>
            </a:endParaRPr>
          </a:p>
        </p:txBody>
      </p:sp>
      <p:sp>
        <p:nvSpPr>
          <p:cNvPr id="5" name="Title 1">
            <a:extLst>
              <a:ext uri="{FF2B5EF4-FFF2-40B4-BE49-F238E27FC236}">
                <a16:creationId xmlns:a16="http://schemas.microsoft.com/office/drawing/2014/main" id="{A66DD0B9-E178-2D4E-BEE4-F640B3E2D51F}"/>
              </a:ext>
            </a:extLst>
          </p:cNvPr>
          <p:cNvSpPr txBox="1">
            <a:spLocks noGrp="1"/>
          </p:cNvSpPr>
          <p:nvPr>
            <p:ph type="title"/>
          </p:nvPr>
        </p:nvSpPr>
        <p:spPr>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pPr fontAlgn="base"/>
            <a:r>
              <a:rPr lang="en-US" b="1" dirty="0">
                <a:solidFill>
                  <a:schemeClr val="bg1"/>
                </a:solidFill>
                <a:latin typeface="Calibri" panose="020F0502020204030204" pitchFamily="34" charset="0"/>
                <a:ea typeface="Times New Roman" panose="02020603050405020304" pitchFamily="18" charset="0"/>
                <a:cs typeface="Helvetica" pitchFamily="2" charset="0"/>
              </a:rPr>
              <a:t> TEST DAY (Continued)</a:t>
            </a:r>
            <a:endParaRPr lang="en-US"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8647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C16B8-1567-1443-81B9-A937F26362D7}"/>
              </a:ext>
            </a:extLst>
          </p:cNvPr>
          <p:cNvSpPr>
            <a:spLocks noGrp="1"/>
          </p:cNvSpPr>
          <p:nvPr>
            <p:ph idx="1"/>
          </p:nvPr>
        </p:nvSpPr>
        <p:spPr/>
        <p:txBody>
          <a:bodyPr>
            <a:normAutofit/>
          </a:bodyPr>
          <a:lstStyle/>
          <a:p>
            <a:r>
              <a:rPr lang="en-US" sz="2500" b="1" dirty="0">
                <a:solidFill>
                  <a:srgbClr val="2B3F47"/>
                </a:solidFill>
                <a:effectLst/>
                <a:latin typeface="Calibri" panose="020F0502020204030204" pitchFamily="34" charset="0"/>
                <a:ea typeface="Calibri" panose="020F0502020204030204" pitchFamily="34" charset="0"/>
                <a:cs typeface="Helvetica" pitchFamily="2" charset="0"/>
              </a:rPr>
              <a:t>After the test, celebrate! You’ve prepared, practiced, and performed like a champion. Now that the test is over, it’s time to congratulate yourself on a job well done. Celebrate responsibly with friends and family and enjoy the rest of your day, knowing you just took an important step toward reaching your goals</a:t>
            </a:r>
            <a:r>
              <a:rPr lang="en-US" sz="2500" b="1" dirty="0">
                <a:effectLst/>
                <a:latin typeface="Calibri" panose="020F0502020204030204" pitchFamily="34" charset="0"/>
              </a:rPr>
              <a:t> </a:t>
            </a:r>
            <a:endParaRPr lang="en-US" sz="2500" b="1" dirty="0">
              <a:latin typeface="Calibri" panose="020F0502020204030204" pitchFamily="34" charset="0"/>
            </a:endParaRPr>
          </a:p>
        </p:txBody>
      </p:sp>
      <p:sp>
        <p:nvSpPr>
          <p:cNvPr id="5" name="Title 1">
            <a:extLst>
              <a:ext uri="{FF2B5EF4-FFF2-40B4-BE49-F238E27FC236}">
                <a16:creationId xmlns:a16="http://schemas.microsoft.com/office/drawing/2014/main" id="{A66DD0B9-E178-2D4E-BEE4-F640B3E2D51F}"/>
              </a:ext>
            </a:extLst>
          </p:cNvPr>
          <p:cNvSpPr txBox="1">
            <a:spLocks noGrp="1"/>
          </p:cNvSpPr>
          <p:nvPr>
            <p:ph type="title"/>
          </p:nvPr>
        </p:nvSpPr>
        <p:spPr>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pPr fontAlgn="base"/>
            <a:r>
              <a:rPr lang="en-US" b="1" dirty="0">
                <a:solidFill>
                  <a:schemeClr val="bg1"/>
                </a:solidFill>
                <a:latin typeface="Calibri" panose="020F0502020204030204" pitchFamily="34" charset="0"/>
                <a:ea typeface="Times New Roman" panose="02020603050405020304" pitchFamily="18" charset="0"/>
                <a:cs typeface="Helvetica" pitchFamily="2" charset="0"/>
              </a:rPr>
              <a:t>AFTER TEST DAY </a:t>
            </a:r>
            <a:endParaRPr lang="en-US"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97743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7F25-C12F-5F43-A36E-CF0D674C0B86}"/>
              </a:ext>
            </a:extLst>
          </p:cNvPr>
          <p:cNvSpPr>
            <a:spLocks noGrp="1"/>
          </p:cNvSpPr>
          <p:nvPr>
            <p:ph type="title"/>
          </p:nvPr>
        </p:nvSpPr>
        <p:spPr/>
        <p:txBody>
          <a:bodyPr/>
          <a:lstStyle/>
          <a:p>
            <a:r>
              <a:rPr lang="en-US" b="1" dirty="0">
                <a:latin typeface="Calibri" panose="020F0502020204030204" pitchFamily="34" charset="0"/>
              </a:rPr>
              <a:t>Additional Resources </a:t>
            </a:r>
          </a:p>
        </p:txBody>
      </p:sp>
      <p:sp>
        <p:nvSpPr>
          <p:cNvPr id="3" name="Content Placeholder 2">
            <a:extLst>
              <a:ext uri="{FF2B5EF4-FFF2-40B4-BE49-F238E27FC236}">
                <a16:creationId xmlns:a16="http://schemas.microsoft.com/office/drawing/2014/main" id="{C375F898-A31A-1345-B028-BF9710B3E7AE}"/>
              </a:ext>
            </a:extLst>
          </p:cNvPr>
          <p:cNvSpPr>
            <a:spLocks noGrp="1"/>
          </p:cNvSpPr>
          <p:nvPr>
            <p:ph idx="1"/>
          </p:nvPr>
        </p:nvSpPr>
        <p:spPr>
          <a:xfrm>
            <a:off x="4702024" y="310994"/>
            <a:ext cx="7287381" cy="6547005"/>
          </a:xfrm>
        </p:spPr>
        <p:txBody>
          <a:bodyPr>
            <a:normAutofit fontScale="62500" lnSpcReduction="20000"/>
          </a:bodyPr>
          <a:lstStyle/>
          <a:p>
            <a:pPr marL="0" indent="0" algn="ctr">
              <a:buNone/>
            </a:pPr>
            <a:r>
              <a:rPr lang="en-US" sz="4200" b="1" dirty="0">
                <a:effectLst/>
                <a:latin typeface="Calibri" panose="020F0502020204030204" pitchFamily="34" charset="0"/>
                <a:ea typeface="Calibri" panose="020F0502020204030204" pitchFamily="34" charset="0"/>
                <a:cs typeface="Times New Roman" panose="02020603050405020304" pitchFamily="18" charset="0"/>
              </a:rPr>
              <a:t>Web Sites and Study Options</a:t>
            </a:r>
            <a:endParaRPr lang="en-US" sz="4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4000" b="1" dirty="0" err="1">
                <a:effectLst/>
                <a:latin typeface="Calibri" panose="020F0502020204030204" pitchFamily="34" charset="0"/>
                <a:ea typeface="Calibri" panose="020F0502020204030204" pitchFamily="34" charset="0"/>
                <a:cs typeface="Times New Roman" panose="02020603050405020304" pitchFamily="18" charset="0"/>
              </a:rPr>
              <a:t>Quizlet</a:t>
            </a:r>
            <a:r>
              <a:rPr lang="en-US" sz="4000" b="1" dirty="0">
                <a:effectLst/>
                <a:latin typeface="Calibri" panose="020F0502020204030204" pitchFamily="34" charset="0"/>
                <a:ea typeface="Calibri" panose="020F0502020204030204" pitchFamily="34" charset="0"/>
                <a:cs typeface="Times New Roman" panose="02020603050405020304" pitchFamily="18" charset="0"/>
              </a:rPr>
              <a:t> – flashcards, practice, etc. </a:t>
            </a:r>
            <a:r>
              <a:rPr lang="en-US" sz="40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a:t>
            </a:r>
            <a:r>
              <a:rPr lang="en-US" sz="4000" b="1"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quizlet.com</a:t>
            </a:r>
            <a:r>
              <a:rPr lang="en-US" sz="40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/subject/ATI-TEAS-6-study-guide/</a:t>
            </a:r>
            <a:r>
              <a:rPr lang="en-US" sz="4000" b="1" dirty="0">
                <a:effectLst/>
                <a:latin typeface="Calibri" panose="020F0502020204030204" pitchFamily="34" charset="0"/>
                <a:ea typeface="Calibri" panose="020F0502020204030204" pitchFamily="34" charset="0"/>
                <a:cs typeface="Times New Roman" panose="02020603050405020304" pitchFamily="18" charset="0"/>
              </a:rPr>
              <a:t>  (Plus others if you search)</a:t>
            </a:r>
          </a:p>
          <a:p>
            <a:r>
              <a:rPr lang="en-US" sz="4000" b="1" dirty="0">
                <a:effectLst/>
                <a:latin typeface="Calibri" panose="020F0502020204030204" pitchFamily="34" charset="0"/>
                <a:ea typeface="Calibri" panose="020F0502020204030204" pitchFamily="34" charset="0"/>
                <a:cs typeface="Times New Roman" panose="02020603050405020304" pitchFamily="18" charset="0"/>
              </a:rPr>
              <a:t>The Adkins Academy Inc. </a:t>
            </a:r>
            <a:r>
              <a:rPr lang="en-US" sz="40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a:t>
            </a:r>
            <a:r>
              <a:rPr lang="en-US" sz="4000" b="1"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adkinsacademy.com</a:t>
            </a:r>
            <a:r>
              <a:rPr lang="en-US" sz="40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/teas-v/?</a:t>
            </a:r>
            <a:r>
              <a:rPr lang="en-US" sz="4000" b="1"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gclid</a:t>
            </a:r>
            <a:r>
              <a:rPr lang="en-US" sz="40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=EAIaIQobChMIjpGY1c2S5QIVBj0MCh1LPgjwEAMYAyAAEgLVCfD_BwE</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4000" b="1" dirty="0">
                <a:effectLst/>
                <a:latin typeface="Calibri" panose="020F0502020204030204" pitchFamily="34" charset="0"/>
                <a:ea typeface="Calibri" panose="020F0502020204030204" pitchFamily="34" charset="0"/>
                <a:cs typeface="Times New Roman" panose="02020603050405020304" pitchFamily="18" charset="0"/>
              </a:rPr>
              <a:t>Test Guide </a:t>
            </a:r>
            <a:r>
              <a:rPr lang="en-US" sz="40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https://www.test-guide.com/free-teas-practice-tests.html</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4000" b="1" dirty="0">
                <a:effectLst/>
                <a:latin typeface="Calibri" panose="020F0502020204030204" pitchFamily="34" charset="0"/>
                <a:ea typeface="Calibri" panose="020F0502020204030204" pitchFamily="34" charset="0"/>
                <a:cs typeface="Times New Roman" panose="02020603050405020304" pitchFamily="18" charset="0"/>
              </a:rPr>
              <a:t>Practice Test Geeks. </a:t>
            </a:r>
            <a:r>
              <a:rPr lang="en-US" sz="40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https://</a:t>
            </a:r>
            <a:r>
              <a:rPr lang="en-US" sz="4000" b="1"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practicetestgeeks.com</a:t>
            </a:r>
            <a:r>
              <a:rPr lang="en-US" sz="40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/ati-testing-online-teas-practice-test/?</a:t>
            </a:r>
            <a:r>
              <a:rPr lang="en-US" sz="4000" b="1"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utm_source</a:t>
            </a:r>
            <a:r>
              <a:rPr lang="en-US" sz="40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=grs&amp;</a:t>
            </a:r>
            <a:r>
              <a:rPr lang="en-US" sz="4000" b="1"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gclid</a:t>
            </a:r>
            <a:r>
              <a:rPr lang="en-US" sz="40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=EAIaIQobChMIq5Ka2c6S5QIV1PfjBx0zGQ4NEAAYAyAAEgLfHfD_BwE</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63420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B989D-D3FF-FE49-9E63-19B21D84300E}"/>
              </a:ext>
            </a:extLst>
          </p:cNvPr>
          <p:cNvSpPr>
            <a:spLocks noGrp="1"/>
          </p:cNvSpPr>
          <p:nvPr>
            <p:ph type="title"/>
          </p:nvPr>
        </p:nvSpPr>
        <p:spPr/>
        <p:txBody>
          <a:bodyPr>
            <a:normAutofit/>
          </a:bodyPr>
          <a:lstStyle/>
          <a:p>
            <a:r>
              <a:rPr lang="en-US" b="1" dirty="0">
                <a:solidFill>
                  <a:schemeClr val="bg1"/>
                </a:solidFill>
                <a:latin typeface="Calibri" panose="020F0502020204030204" pitchFamily="34" charset="0"/>
              </a:rPr>
              <a:t>How should I prepare for the TEAS test?</a:t>
            </a:r>
            <a:endParaRPr lang="en-US" dirty="0">
              <a:solidFill>
                <a:schemeClr val="bg1"/>
              </a:solidFill>
              <a:latin typeface="Calibri" panose="020F0502020204030204" pitchFamily="34" charset="0"/>
            </a:endParaRPr>
          </a:p>
        </p:txBody>
      </p:sp>
      <p:sp>
        <p:nvSpPr>
          <p:cNvPr id="3" name="Content Placeholder 2">
            <a:extLst>
              <a:ext uri="{FF2B5EF4-FFF2-40B4-BE49-F238E27FC236}">
                <a16:creationId xmlns:a16="http://schemas.microsoft.com/office/drawing/2014/main" id="{35404CE9-C637-8D44-B4D5-E51A1391EC82}"/>
              </a:ext>
            </a:extLst>
          </p:cNvPr>
          <p:cNvSpPr>
            <a:spLocks noGrp="1"/>
          </p:cNvSpPr>
          <p:nvPr>
            <p:ph idx="1"/>
          </p:nvPr>
        </p:nvSpPr>
        <p:spPr>
          <a:xfrm>
            <a:off x="5118447" y="803186"/>
            <a:ext cx="6719767" cy="5248622"/>
          </a:xfrm>
        </p:spPr>
        <p:txBody>
          <a:bodyPr/>
          <a:lstStyle/>
          <a:p>
            <a:r>
              <a:rPr lang="en-US" sz="2500" b="1" dirty="0">
                <a:solidFill>
                  <a:srgbClr val="414042"/>
                </a:solidFill>
                <a:latin typeface="Calibri" panose="020F0502020204030204" pitchFamily="34" charset="0"/>
              </a:rPr>
              <a:t>The TEAS test is important, which is why you shouldn’t take studying lightly. If you want to pass it on your first attempt, then you should plan on devoting some time and energy into preparing.</a:t>
            </a:r>
          </a:p>
          <a:p>
            <a:r>
              <a:rPr lang="en-US" sz="2500" b="1" dirty="0">
                <a:solidFill>
                  <a:srgbClr val="414042"/>
                </a:solidFill>
                <a:latin typeface="Calibri" panose="020F0502020204030204" pitchFamily="34" charset="0"/>
              </a:rPr>
              <a:t>Take the TEAS test early</a:t>
            </a:r>
          </a:p>
          <a:p>
            <a:r>
              <a:rPr lang="en-US" sz="2500" b="1" dirty="0">
                <a:solidFill>
                  <a:srgbClr val="414042"/>
                </a:solidFill>
                <a:latin typeface="Calibri" panose="020F0502020204030204" pitchFamily="34" charset="0"/>
              </a:rPr>
              <a:t>Register at least two weeks ahead of time</a:t>
            </a:r>
          </a:p>
          <a:p>
            <a:r>
              <a:rPr lang="en-US" sz="2500" b="1" dirty="0">
                <a:solidFill>
                  <a:srgbClr val="414042"/>
                </a:solidFill>
                <a:latin typeface="Calibri" panose="020F0502020204030204" pitchFamily="34" charset="0"/>
              </a:rPr>
              <a:t>Utilize the ATI resources (More on Next Slide) </a:t>
            </a:r>
          </a:p>
          <a:p>
            <a:r>
              <a:rPr lang="en-US" sz="2500" b="1" dirty="0">
                <a:solidFill>
                  <a:srgbClr val="414042"/>
                </a:solidFill>
                <a:latin typeface="Calibri" panose="020F0502020204030204" pitchFamily="34" charset="0"/>
              </a:rPr>
              <a:t>Review the fundamentals</a:t>
            </a:r>
          </a:p>
          <a:p>
            <a:endParaRPr lang="en-US" dirty="0"/>
          </a:p>
        </p:txBody>
      </p:sp>
    </p:spTree>
    <p:extLst>
      <p:ext uri="{BB962C8B-B14F-4D97-AF65-F5344CB8AC3E}">
        <p14:creationId xmlns:p14="http://schemas.microsoft.com/office/powerpoint/2010/main" val="29910271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7F25-C12F-5F43-A36E-CF0D674C0B86}"/>
              </a:ext>
            </a:extLst>
          </p:cNvPr>
          <p:cNvSpPr>
            <a:spLocks noGrp="1"/>
          </p:cNvSpPr>
          <p:nvPr>
            <p:ph type="title"/>
          </p:nvPr>
        </p:nvSpPr>
        <p:spPr/>
        <p:txBody>
          <a:bodyPr/>
          <a:lstStyle/>
          <a:p>
            <a:r>
              <a:rPr lang="en-US" b="1" dirty="0">
                <a:latin typeface="Calibri" panose="020F0502020204030204" pitchFamily="34" charset="0"/>
              </a:rPr>
              <a:t>Resources</a:t>
            </a:r>
            <a:r>
              <a:rPr lang="en-US" dirty="0"/>
              <a:t> </a:t>
            </a:r>
            <a:r>
              <a:rPr lang="en-US" b="1" dirty="0">
                <a:latin typeface="Calibri" panose="020F0502020204030204" pitchFamily="34" charset="0"/>
              </a:rPr>
              <a:t>Continued</a:t>
            </a:r>
            <a:r>
              <a:rPr lang="en-US" dirty="0"/>
              <a:t> </a:t>
            </a:r>
          </a:p>
        </p:txBody>
      </p:sp>
      <p:sp>
        <p:nvSpPr>
          <p:cNvPr id="13" name="Content Placeholder 12">
            <a:extLst>
              <a:ext uri="{FF2B5EF4-FFF2-40B4-BE49-F238E27FC236}">
                <a16:creationId xmlns:a16="http://schemas.microsoft.com/office/drawing/2014/main" id="{92F1AA28-D5A4-CD41-9328-B5CBB7F5E5C3}"/>
              </a:ext>
            </a:extLst>
          </p:cNvPr>
          <p:cNvSpPr>
            <a:spLocks noGrp="1"/>
          </p:cNvSpPr>
          <p:nvPr>
            <p:ph idx="1"/>
          </p:nvPr>
        </p:nvSpPr>
        <p:spPr>
          <a:xfrm>
            <a:off x="4387611" y="243710"/>
            <a:ext cx="7662270" cy="5071996"/>
          </a:xfrm>
        </p:spPr>
        <p:txBody>
          <a:bodyPr>
            <a:normAutofit/>
          </a:bodyPr>
          <a:lstStyle/>
          <a:p>
            <a:r>
              <a:rPr lang="en-US" sz="4000" b="1" dirty="0">
                <a:latin typeface="Calibri" panose="020F0502020204030204" pitchFamily="34" charset="0"/>
              </a:rPr>
              <a:t>Available from Walmart.com and other sites.</a:t>
            </a:r>
            <a:endParaRPr lang="en-US" b="1" dirty="0"/>
          </a:p>
          <a:p>
            <a:endParaRPr lang="en-US" b="1" dirty="0"/>
          </a:p>
          <a:p>
            <a:endParaRPr lang="en-US" b="1" dirty="0"/>
          </a:p>
          <a:p>
            <a:r>
              <a:rPr lang="en-US" sz="4000" b="1" dirty="0">
                <a:latin typeface="Calibri" panose="020F0502020204030204" pitchFamily="34" charset="0"/>
              </a:rPr>
              <a:t> Available at Walmart.com, </a:t>
            </a:r>
            <a:r>
              <a:rPr lang="en-US" sz="4000" b="1" dirty="0" err="1">
                <a:latin typeface="Calibri" panose="020F0502020204030204" pitchFamily="34" charset="0"/>
              </a:rPr>
              <a:t>quickstudy.com</a:t>
            </a:r>
            <a:r>
              <a:rPr lang="en-US" sz="4000" b="1" dirty="0">
                <a:latin typeface="Calibri" panose="020F0502020204030204" pitchFamily="34" charset="0"/>
              </a:rPr>
              <a:t>, and others. </a:t>
            </a:r>
          </a:p>
        </p:txBody>
      </p:sp>
      <p:pic>
        <p:nvPicPr>
          <p:cNvPr id="15" name="Content Placeholder 10">
            <a:extLst>
              <a:ext uri="{FF2B5EF4-FFF2-40B4-BE49-F238E27FC236}">
                <a16:creationId xmlns:a16="http://schemas.microsoft.com/office/drawing/2014/main" id="{C7B6CAFC-3BEC-2B4B-97F8-60456BBB307F}"/>
              </a:ext>
            </a:extLst>
          </p:cNvPr>
          <p:cNvPicPr>
            <a:picLocks/>
          </p:cNvPicPr>
          <p:nvPr/>
        </p:nvPicPr>
        <p:blipFill rotWithShape="1">
          <a:blip r:embed="rId2"/>
          <a:srcRect l="4822" t="39289" r="85016" b="40764"/>
          <a:stretch/>
        </p:blipFill>
        <p:spPr bwMode="auto">
          <a:xfrm>
            <a:off x="7362976" y="1435352"/>
            <a:ext cx="1224643" cy="1829146"/>
          </a:xfrm>
          <a:prstGeom prst="rect">
            <a:avLst/>
          </a:prstGeom>
          <a:ln>
            <a:noFill/>
          </a:ln>
          <a:extLst>
            <a:ext uri="{53640926-AAD7-44D8-BBD7-CCE9431645EC}">
              <a14:shadowObscured xmlns:a14="http://schemas.microsoft.com/office/drawing/2010/main"/>
            </a:ext>
          </a:extLst>
        </p:spPr>
      </p:pic>
      <p:sp>
        <p:nvSpPr>
          <p:cNvPr id="17" name="TextBox 16">
            <a:extLst>
              <a:ext uri="{FF2B5EF4-FFF2-40B4-BE49-F238E27FC236}">
                <a16:creationId xmlns:a16="http://schemas.microsoft.com/office/drawing/2014/main" id="{BC370650-0501-1840-908F-892ECFF669C4}"/>
              </a:ext>
            </a:extLst>
          </p:cNvPr>
          <p:cNvSpPr txBox="1"/>
          <p:nvPr/>
        </p:nvSpPr>
        <p:spPr>
          <a:xfrm>
            <a:off x="7362976" y="5047096"/>
            <a:ext cx="6092976" cy="407035"/>
          </a:xfrm>
          <a:prstGeom prst="rect">
            <a:avLst/>
          </a:prstGeom>
          <a:noFill/>
        </p:spPr>
        <p:txBody>
          <a:bodyPr wrap="square">
            <a:spAutoFit/>
          </a:bodyPr>
          <a:lstStyle/>
          <a:p>
            <a:pPr marL="0" marR="0">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Nursing TEAS 6 Guide $6.95</a:t>
            </a:r>
          </a:p>
        </p:txBody>
      </p:sp>
      <p:pic>
        <p:nvPicPr>
          <p:cNvPr id="20" name="Picture 19">
            <a:extLst>
              <a:ext uri="{FF2B5EF4-FFF2-40B4-BE49-F238E27FC236}">
                <a16:creationId xmlns:a16="http://schemas.microsoft.com/office/drawing/2014/main" id="{2733C1E1-131D-D24C-BCAB-D75C52055242}"/>
              </a:ext>
            </a:extLst>
          </p:cNvPr>
          <p:cNvPicPr/>
          <p:nvPr/>
        </p:nvPicPr>
        <p:blipFill rotWithShape="1">
          <a:blip r:embed="rId2"/>
          <a:srcRect l="20901" t="41059" r="69547" b="40558"/>
          <a:stretch/>
        </p:blipFill>
        <p:spPr bwMode="auto">
          <a:xfrm>
            <a:off x="5760357" y="4806366"/>
            <a:ext cx="1330476" cy="1807923"/>
          </a:xfrm>
          <a:prstGeom prst="rect">
            <a:avLst/>
          </a:prstGeom>
          <a:ln>
            <a:noFill/>
          </a:ln>
          <a:extLst>
            <a:ext uri="{53640926-AAD7-44D8-BBD7-CCE9431645EC}">
              <a14:shadowObscured xmlns:a14="http://schemas.microsoft.com/office/drawing/2010/main"/>
            </a:ext>
          </a:extLst>
        </p:spPr>
      </p:pic>
      <p:pic>
        <p:nvPicPr>
          <p:cNvPr id="23" name="Picture 22">
            <a:extLst>
              <a:ext uri="{FF2B5EF4-FFF2-40B4-BE49-F238E27FC236}">
                <a16:creationId xmlns:a16="http://schemas.microsoft.com/office/drawing/2014/main" id="{72E8BC46-9360-9542-A11F-A666283776EA}"/>
              </a:ext>
            </a:extLst>
          </p:cNvPr>
          <p:cNvPicPr/>
          <p:nvPr/>
        </p:nvPicPr>
        <p:blipFill rotWithShape="1">
          <a:blip r:embed="rId2"/>
          <a:srcRect l="963" t="65422" r="82905" b="22363"/>
          <a:stretch/>
        </p:blipFill>
        <p:spPr bwMode="auto">
          <a:xfrm>
            <a:off x="8749846" y="1687460"/>
            <a:ext cx="2226583" cy="11549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20677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B9D013D-D213-D640-A0AE-8FAF6EA4D779}"/>
              </a:ext>
            </a:extLst>
          </p:cNvPr>
          <p:cNvPicPr>
            <a:picLocks noChangeAspect="1"/>
          </p:cNvPicPr>
          <p:nvPr/>
        </p:nvPicPr>
        <p:blipFill>
          <a:blip r:embed="rId2"/>
          <a:stretch>
            <a:fillRect/>
          </a:stretch>
        </p:blipFill>
        <p:spPr>
          <a:xfrm>
            <a:off x="2041073" y="0"/>
            <a:ext cx="8436428" cy="6544853"/>
          </a:xfrm>
          <a:prstGeom prst="rect">
            <a:avLst/>
          </a:prstGeom>
        </p:spPr>
      </p:pic>
    </p:spTree>
    <p:extLst>
      <p:ext uri="{BB962C8B-B14F-4D97-AF65-F5344CB8AC3E}">
        <p14:creationId xmlns:p14="http://schemas.microsoft.com/office/powerpoint/2010/main" val="1345589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B989D-D3FF-FE49-9E63-19B21D84300E}"/>
              </a:ext>
            </a:extLst>
          </p:cNvPr>
          <p:cNvSpPr>
            <a:spLocks noGrp="1"/>
          </p:cNvSpPr>
          <p:nvPr>
            <p:ph type="title"/>
          </p:nvPr>
        </p:nvSpPr>
        <p:spPr/>
        <p:txBody>
          <a:bodyPr>
            <a:normAutofit/>
          </a:bodyPr>
          <a:lstStyle/>
          <a:p>
            <a:r>
              <a:rPr lang="en-US" sz="4400" b="1" dirty="0">
                <a:solidFill>
                  <a:schemeClr val="bg1"/>
                </a:solidFill>
                <a:latin typeface="Calibri" panose="020F0502020204030204" pitchFamily="34" charset="0"/>
              </a:rPr>
              <a:t>ATI Resources </a:t>
            </a:r>
          </a:p>
        </p:txBody>
      </p:sp>
      <p:pic>
        <p:nvPicPr>
          <p:cNvPr id="6" name="Content Placeholder 5">
            <a:extLst>
              <a:ext uri="{FF2B5EF4-FFF2-40B4-BE49-F238E27FC236}">
                <a16:creationId xmlns:a16="http://schemas.microsoft.com/office/drawing/2014/main" id="{E4498215-5754-B94A-AC35-4ECB71B4BDF3}"/>
              </a:ext>
            </a:extLst>
          </p:cNvPr>
          <p:cNvPicPr>
            <a:picLocks noGrp="1"/>
          </p:cNvPicPr>
          <p:nvPr>
            <p:ph idx="1"/>
          </p:nvPr>
        </p:nvPicPr>
        <p:blipFill rotWithShape="1">
          <a:blip r:embed="rId2"/>
          <a:srcRect r="57212" b="20770"/>
          <a:stretch/>
        </p:blipFill>
        <p:spPr bwMode="auto">
          <a:xfrm>
            <a:off x="5140476" y="645333"/>
            <a:ext cx="5911547" cy="49487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898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35008-6E96-C447-B3E3-AF99A3B53F08}"/>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E33925D8-9370-5B49-B21C-1BB1F4A888CB}"/>
              </a:ext>
            </a:extLst>
          </p:cNvPr>
          <p:cNvPicPr>
            <a:picLocks noGrp="1" noChangeAspect="1"/>
          </p:cNvPicPr>
          <p:nvPr>
            <p:ph idx="1"/>
          </p:nvPr>
        </p:nvPicPr>
        <p:blipFill rotWithShape="1">
          <a:blip r:embed="rId2"/>
          <a:srcRect t="1" b="-773"/>
          <a:stretch/>
        </p:blipFill>
        <p:spPr>
          <a:xfrm>
            <a:off x="667452" y="160601"/>
            <a:ext cx="4850999" cy="6509624"/>
          </a:xfrm>
          <a:prstGeom prst="rect">
            <a:avLst/>
          </a:prstGeom>
        </p:spPr>
      </p:pic>
      <p:sp>
        <p:nvSpPr>
          <p:cNvPr id="6" name="TextBox 5">
            <a:extLst>
              <a:ext uri="{FF2B5EF4-FFF2-40B4-BE49-F238E27FC236}">
                <a16:creationId xmlns:a16="http://schemas.microsoft.com/office/drawing/2014/main" id="{18CA01C7-7C1D-7B4E-895F-0D22200CCF4D}"/>
              </a:ext>
            </a:extLst>
          </p:cNvPr>
          <p:cNvSpPr txBox="1"/>
          <p:nvPr/>
        </p:nvSpPr>
        <p:spPr>
          <a:xfrm>
            <a:off x="6826551" y="688218"/>
            <a:ext cx="4331306" cy="5139869"/>
          </a:xfrm>
          <a:prstGeom prst="rect">
            <a:avLst/>
          </a:prstGeom>
          <a:noFill/>
        </p:spPr>
        <p:txBody>
          <a:bodyPr wrap="square" rtlCol="0">
            <a:spAutoFit/>
          </a:bodyPr>
          <a:lstStyle/>
          <a:p>
            <a:pPr algn="l"/>
            <a:r>
              <a:rPr lang="en-US" sz="4100" b="1" dirty="0">
                <a:latin typeface="Calibri" panose="020F0502020204030204" pitchFamily="34" charset="0"/>
              </a:rPr>
              <a:t>This is a resource I am providing for you to get a feel for what you will be expected to know and do in regard to reading skills. </a:t>
            </a:r>
          </a:p>
        </p:txBody>
      </p:sp>
    </p:spTree>
    <p:extLst>
      <p:ext uri="{BB962C8B-B14F-4D97-AF65-F5344CB8AC3E}">
        <p14:creationId xmlns:p14="http://schemas.microsoft.com/office/powerpoint/2010/main" val="3394035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B989D-D3FF-FE49-9E63-19B21D84300E}"/>
              </a:ext>
            </a:extLst>
          </p:cNvPr>
          <p:cNvSpPr>
            <a:spLocks noGrp="1"/>
          </p:cNvSpPr>
          <p:nvPr>
            <p:ph type="title"/>
          </p:nvPr>
        </p:nvSpPr>
        <p:spPr>
          <a:xfrm>
            <a:off x="873511" y="1186933"/>
            <a:ext cx="3498979" cy="4619956"/>
          </a:xfrm>
        </p:spPr>
        <p:txBody>
          <a:bodyPr>
            <a:normAutofit/>
          </a:bodyPr>
          <a:lstStyle/>
          <a:p>
            <a:r>
              <a:rPr lang="en-US" b="1" dirty="0">
                <a:solidFill>
                  <a:schemeClr val="bg1"/>
                </a:solidFill>
                <a:latin typeface="Calibri" panose="020F0502020204030204" pitchFamily="34" charset="0"/>
              </a:rPr>
              <a:t>TEAS Reading Tips</a:t>
            </a:r>
          </a:p>
        </p:txBody>
      </p:sp>
      <p:sp>
        <p:nvSpPr>
          <p:cNvPr id="3" name="Content Placeholder 2">
            <a:extLst>
              <a:ext uri="{FF2B5EF4-FFF2-40B4-BE49-F238E27FC236}">
                <a16:creationId xmlns:a16="http://schemas.microsoft.com/office/drawing/2014/main" id="{35404CE9-C637-8D44-B4D5-E51A1391EC82}"/>
              </a:ext>
            </a:extLst>
          </p:cNvPr>
          <p:cNvSpPr>
            <a:spLocks noGrp="1"/>
          </p:cNvSpPr>
          <p:nvPr>
            <p:ph idx="1"/>
          </p:nvPr>
        </p:nvSpPr>
        <p:spPr>
          <a:xfrm>
            <a:off x="4550833" y="287262"/>
            <a:ext cx="7683011" cy="6419299"/>
          </a:xfrm>
        </p:spPr>
        <p:txBody>
          <a:bodyPr>
            <a:noAutofit/>
          </a:bodyPr>
          <a:lstStyle/>
          <a:p>
            <a:r>
              <a:rPr lang="en-US" sz="2400" b="1" dirty="0">
                <a:solidFill>
                  <a:srgbClr val="404040"/>
                </a:solidFill>
                <a:latin typeface="Calibri" panose="020F0502020204030204" pitchFamily="34" charset="0"/>
              </a:rPr>
              <a:t>The questions are often preceded by a long or short passage.</a:t>
            </a:r>
            <a:r>
              <a:rPr lang="en-US" sz="2400" b="1" dirty="0">
                <a:solidFill>
                  <a:prstClr val="black"/>
                </a:solidFill>
                <a:latin typeface="Calibri" panose="020F0502020204030204" pitchFamily="34" charset="0"/>
              </a:rPr>
              <a:t> </a:t>
            </a:r>
            <a:r>
              <a:rPr lang="en-US" sz="2400" b="1" dirty="0">
                <a:solidFill>
                  <a:srgbClr val="404040"/>
                </a:solidFill>
                <a:latin typeface="Calibri" panose="020F0502020204030204" pitchFamily="34" charset="0"/>
              </a:rPr>
              <a:t>It is helpful to read the questions first and then read the passage. This will give you an idea of what to focus on when reading the passage.</a:t>
            </a:r>
            <a:endParaRPr lang="en-US" sz="2400" b="1" dirty="0">
              <a:solidFill>
                <a:prstClr val="black"/>
              </a:solidFill>
              <a:latin typeface="Calibri" panose="020F0502020204030204" pitchFamily="34" charset="0"/>
            </a:endParaRPr>
          </a:p>
          <a:p>
            <a:r>
              <a:rPr lang="en-US" sz="2400" b="1" dirty="0">
                <a:solidFill>
                  <a:prstClr val="black"/>
                </a:solidFill>
                <a:latin typeface="Calibri" panose="020F0502020204030204" pitchFamily="34" charset="0"/>
              </a:rPr>
              <a:t> </a:t>
            </a:r>
            <a:r>
              <a:rPr lang="en-US" sz="2400" b="1" dirty="0">
                <a:solidFill>
                  <a:srgbClr val="404040"/>
                </a:solidFill>
                <a:latin typeface="Calibri" panose="020F0502020204030204" pitchFamily="34" charset="0"/>
              </a:rPr>
              <a:t>You will often see questions beginning with “logically conclude.” This is a trap! Don’t be tempted to make assumptions about the text based on your own personal understanding—try to keep to the facts in the text.</a:t>
            </a:r>
            <a:endParaRPr lang="en-US" sz="2400" b="1" dirty="0">
              <a:solidFill>
                <a:prstClr val="black"/>
              </a:solidFill>
              <a:latin typeface="Calibri" panose="020F0502020204030204" pitchFamily="34" charset="0"/>
            </a:endParaRPr>
          </a:p>
          <a:p>
            <a:r>
              <a:rPr lang="en-US" sz="2400" b="1" dirty="0">
                <a:solidFill>
                  <a:srgbClr val="404040"/>
                </a:solidFill>
                <a:latin typeface="Calibri" panose="020F0502020204030204" pitchFamily="34" charset="0"/>
              </a:rPr>
              <a:t>Many questions will focus on your ability to determine the difference between opinion and fact. These questions can be tricky if you are not used to them, so practice recognizing the difference between fact (the sky is blue) and opinion (the sky is pretty)</a:t>
            </a:r>
            <a:endParaRPr lang="en-US" sz="2400" b="1" dirty="0">
              <a:latin typeface="Calibri" panose="020F0502020204030204" pitchFamily="34" charset="0"/>
            </a:endParaRPr>
          </a:p>
        </p:txBody>
      </p:sp>
    </p:spTree>
    <p:extLst>
      <p:ext uri="{BB962C8B-B14F-4D97-AF65-F5344CB8AC3E}">
        <p14:creationId xmlns:p14="http://schemas.microsoft.com/office/powerpoint/2010/main" val="3521593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C06651-7F1B-F948-ACDB-7CBFD27053EB}"/>
              </a:ext>
            </a:extLst>
          </p:cNvPr>
          <p:cNvSpPr>
            <a:spLocks noGrp="1"/>
          </p:cNvSpPr>
          <p:nvPr>
            <p:ph idx="1"/>
          </p:nvPr>
        </p:nvSpPr>
        <p:spPr>
          <a:xfrm>
            <a:off x="4616791" y="347738"/>
            <a:ext cx="7328638" cy="6123214"/>
          </a:xfrm>
        </p:spPr>
        <p:txBody>
          <a:bodyPr>
            <a:noAutofit/>
          </a:bodyPr>
          <a:lstStyle/>
          <a:p>
            <a:r>
              <a:rPr lang="en-US" sz="2500" b="1" dirty="0">
                <a:solidFill>
                  <a:srgbClr val="404040"/>
                </a:solidFill>
                <a:latin typeface="Calibri" panose="020F0502020204030204" pitchFamily="34" charset="0"/>
              </a:rPr>
              <a:t>Familiarize yourself with different writing styles, such as persuasive and informational writing styles.</a:t>
            </a:r>
            <a:endParaRPr lang="en-US" sz="2500" b="1" dirty="0">
              <a:solidFill>
                <a:prstClr val="black"/>
              </a:solidFill>
              <a:latin typeface="Calibri" panose="020F0502020204030204" pitchFamily="34" charset="0"/>
            </a:endParaRPr>
          </a:p>
          <a:p>
            <a:r>
              <a:rPr lang="en-US" sz="2500" b="1" dirty="0">
                <a:solidFill>
                  <a:srgbClr val="404040"/>
                </a:solidFill>
                <a:latin typeface="Calibri" panose="020F0502020204030204" pitchFamily="34" charset="0"/>
              </a:rPr>
              <a:t>Try to improve your reading speed and comprehension in advance. You want to ensure that you can finish the section before the time is up.</a:t>
            </a:r>
            <a:r>
              <a:rPr lang="en-US" sz="2500" b="1" dirty="0">
                <a:solidFill>
                  <a:prstClr val="black"/>
                </a:solidFill>
                <a:latin typeface="Calibri" panose="020F0502020204030204" pitchFamily="34" charset="0"/>
              </a:rPr>
              <a:t>  </a:t>
            </a:r>
            <a:r>
              <a:rPr lang="en-US" sz="2500" b="1" dirty="0">
                <a:solidFill>
                  <a:srgbClr val="404040"/>
                </a:solidFill>
                <a:latin typeface="Calibri" panose="020F0502020204030204" pitchFamily="34" charset="0"/>
              </a:rPr>
              <a:t>Manage your time! Make sure you pace yourself. </a:t>
            </a:r>
          </a:p>
          <a:p>
            <a:r>
              <a:rPr lang="en-US" sz="2500" b="1" dirty="0">
                <a:solidFill>
                  <a:srgbClr val="404040"/>
                </a:solidFill>
                <a:latin typeface="Calibri" panose="020F0502020204030204" pitchFamily="34" charset="0"/>
              </a:rPr>
              <a:t>Practice at home with </a:t>
            </a:r>
            <a:r>
              <a:rPr lang="en-US" sz="2500" b="1" dirty="0">
                <a:solidFill>
                  <a:schemeClr val="bg1">
                    <a:lumMod val="10000"/>
                  </a:schemeClr>
                </a:solidFill>
                <a:latin typeface="Calibri" panose="020F0502020204030204" pitchFamily="34" charset="0"/>
                <a:hlinkClick r:id="rId2">
                  <a:extLst>
                    <a:ext uri="{A12FA001-AC4F-418D-AE19-62706E023703}">
                      <ahyp:hlinkClr xmlns:ahyp="http://schemas.microsoft.com/office/drawing/2018/hyperlinkcolor" val="tx"/>
                    </a:ext>
                  </a:extLst>
                </a:hlinkClick>
              </a:rPr>
              <a:t>TEAS practice reading materials,</a:t>
            </a:r>
            <a:r>
              <a:rPr lang="en-US" sz="2500" b="1" dirty="0">
                <a:solidFill>
                  <a:schemeClr val="bg1">
                    <a:lumMod val="10000"/>
                  </a:schemeClr>
                </a:solidFill>
                <a:latin typeface="Calibri" panose="020F0502020204030204" pitchFamily="34" charset="0"/>
              </a:rPr>
              <a:t> </a:t>
            </a:r>
            <a:r>
              <a:rPr lang="en-US" sz="2500" b="1" dirty="0">
                <a:solidFill>
                  <a:srgbClr val="404040"/>
                </a:solidFill>
                <a:latin typeface="Calibri" panose="020F0502020204030204" pitchFamily="34" charset="0"/>
              </a:rPr>
              <a:t>and estimate how much time you need to allot to each question.</a:t>
            </a:r>
            <a:endParaRPr lang="en-US" sz="2500" b="1" dirty="0">
              <a:solidFill>
                <a:prstClr val="black"/>
              </a:solidFill>
              <a:latin typeface="Calibri" panose="020F0502020204030204" pitchFamily="34" charset="0"/>
            </a:endParaRPr>
          </a:p>
          <a:p>
            <a:r>
              <a:rPr lang="en-US" sz="2500" b="1" dirty="0">
                <a:solidFill>
                  <a:prstClr val="black"/>
                </a:solidFill>
                <a:latin typeface="Calibri" panose="020F0502020204030204" pitchFamily="34" charset="0"/>
              </a:rPr>
              <a:t> </a:t>
            </a:r>
            <a:r>
              <a:rPr lang="en-US" sz="2500" b="1" dirty="0">
                <a:solidFill>
                  <a:srgbClr val="404040"/>
                </a:solidFill>
                <a:latin typeface="Calibri" panose="020F0502020204030204" pitchFamily="34" charset="0"/>
              </a:rPr>
              <a:t>Pay attention to the wording in questions. The wording in the question itself will usually provide helpful hints that can lead you toward the correct answer.</a:t>
            </a:r>
          </a:p>
        </p:txBody>
      </p:sp>
      <p:sp>
        <p:nvSpPr>
          <p:cNvPr id="5" name="Title 1">
            <a:extLst>
              <a:ext uri="{FF2B5EF4-FFF2-40B4-BE49-F238E27FC236}">
                <a16:creationId xmlns:a16="http://schemas.microsoft.com/office/drawing/2014/main" id="{3AF1F163-00AB-EE4B-ADB2-D34BB397851F}"/>
              </a:ext>
            </a:extLst>
          </p:cNvPr>
          <p:cNvSpPr txBox="1">
            <a:spLocks noGrp="1"/>
          </p:cNvSpPr>
          <p:nvPr>
            <p:ph type="title"/>
          </p:nvPr>
        </p:nvSpPr>
        <p:spPr>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r>
              <a:rPr lang="en-US" b="1" dirty="0">
                <a:solidFill>
                  <a:schemeClr val="bg1"/>
                </a:solidFill>
                <a:latin typeface="Calibri" panose="020F0502020204030204" pitchFamily="34" charset="0"/>
              </a:rPr>
              <a:t>TEAS Reading Tips Cont.</a:t>
            </a:r>
          </a:p>
        </p:txBody>
      </p:sp>
    </p:spTree>
    <p:extLst>
      <p:ext uri="{BB962C8B-B14F-4D97-AF65-F5344CB8AC3E}">
        <p14:creationId xmlns:p14="http://schemas.microsoft.com/office/powerpoint/2010/main" val="1892373718"/>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docProps/app.xml><?xml version="1.0" encoding="utf-8"?>
<Properties xmlns="http://schemas.openxmlformats.org/officeDocument/2006/extended-properties" xmlns:vt="http://schemas.openxmlformats.org/officeDocument/2006/docPropsVTypes">
  <TotalTime>27</TotalTime>
  <Words>2876</Words>
  <Application>Microsoft Office PowerPoint</Application>
  <PresentationFormat>Widescreen</PresentationFormat>
  <Paragraphs>135</Paragraphs>
  <Slides>51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vt:lpstr>
      <vt:lpstr>Calibri</vt:lpstr>
      <vt:lpstr>Calibri Light</vt:lpstr>
      <vt:lpstr>Cooper Black</vt:lpstr>
      <vt:lpstr>CordiaUPC</vt:lpstr>
      <vt:lpstr>Helvetica</vt:lpstr>
      <vt:lpstr>Rockwell</vt:lpstr>
      <vt:lpstr>Times New Roman</vt:lpstr>
      <vt:lpstr>Wingdings</vt:lpstr>
      <vt:lpstr>Atlas</vt:lpstr>
      <vt:lpstr>TEAS: Test of Essential Academic Skills </vt:lpstr>
      <vt:lpstr>What does the TEAS exam consist of?</vt:lpstr>
      <vt:lpstr>What do I need to know to pass the TEAS test?</vt:lpstr>
      <vt:lpstr>What is the question breakdown?</vt:lpstr>
      <vt:lpstr>How should I prepare for the TEAS test?</vt:lpstr>
      <vt:lpstr>ATI Resources </vt:lpstr>
      <vt:lpstr>PowerPoint Presentation</vt:lpstr>
      <vt:lpstr>TEAS Reading Tips</vt:lpstr>
      <vt:lpstr>TEAS Reading Tips Cont.</vt:lpstr>
      <vt:lpstr>PRACTICE 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TEAS English Tips</vt:lpstr>
      <vt:lpstr>TEAS English Tips</vt:lpstr>
      <vt:lpstr>TEAS English Tips</vt:lpstr>
      <vt:lpstr>PowerPoint Presentation</vt:lpstr>
      <vt:lpstr>PowerPoint Presentation</vt:lpstr>
      <vt:lpstr>PowerPoint Presentation</vt:lpstr>
      <vt:lpstr>PowerPoint Presentation</vt:lpstr>
      <vt:lpstr>PowerPoint Presentation</vt:lpstr>
      <vt:lpstr>PowerPoint Presentation</vt:lpstr>
      <vt:lpstr>Tips for Managing Stress of the Test</vt:lpstr>
      <vt:lpstr>Tips for Managing Stress of the Test</vt:lpstr>
      <vt:lpstr>Tips for Managing Stress of the Test</vt:lpstr>
      <vt:lpstr>Tips for Managing Stress of the Test</vt:lpstr>
      <vt:lpstr>Tips for Managing Stress of the Test</vt:lpstr>
      <vt:lpstr>Tips for Managing Stress of the Test</vt:lpstr>
      <vt:lpstr>Don’t Spend All Your Time Creating Study Materials </vt:lpstr>
      <vt:lpstr>THE WEEK BEFORE TEST DAY</vt:lpstr>
      <vt:lpstr>THE WEEK BEFORE TEST DAY (Continued)</vt:lpstr>
      <vt:lpstr>THE WEEK BEFORE TEST DAY (Continued)</vt:lpstr>
      <vt:lpstr>How To Test</vt:lpstr>
      <vt:lpstr>Technical Requirements</vt:lpstr>
      <vt:lpstr>Cost and Registration</vt:lpstr>
      <vt:lpstr>Not The Best Strategy </vt:lpstr>
      <vt:lpstr>Test Day</vt:lpstr>
      <vt:lpstr> </vt:lpstr>
      <vt:lpstr> TEST DAY (Continued)</vt:lpstr>
      <vt:lpstr> TEST DAY (Continued)</vt:lpstr>
      <vt:lpstr> TEST DAY (Continued)</vt:lpstr>
      <vt:lpstr> TEST DAY (Continued)</vt:lpstr>
      <vt:lpstr>AFTER TEST DAY </vt:lpstr>
      <vt:lpstr>Additional Resources </vt:lpstr>
      <vt:lpstr>Resources Continued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TEAS: Test of Essential Academic Skills</dc:title>
  <dc:creator>Dawn Davis</dc:creator>
  <cp:lastModifiedBy>Gary Hays</cp:lastModifiedBy>
  <cp:revision>8</cp:revision>
  <dcterms:created xsi:type="dcterms:W3CDTF">2019-10-12T22:24:31Z</dcterms:created>
  <dcterms:modified xsi:type="dcterms:W3CDTF">2020-11-09T17:07:05Z</dcterms:modified>
</cp:coreProperties>
</file>