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84" r:id="rId22"/>
    <p:sldId id="285" r:id="rId23"/>
    <p:sldId id="286" r:id="rId24"/>
    <p:sldId id="277" r:id="rId25"/>
    <p:sldId id="278" r:id="rId26"/>
    <p:sldId id="279" r:id="rId27"/>
    <p:sldId id="280" r:id="rId28"/>
    <p:sldId id="281" r:id="rId29"/>
    <p:sldId id="282" r:id="rId30"/>
    <p:sldId id="283" r:id="rId31"/>
    <p:sldId id="287" r:id="rId3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9" d="100"/>
          <a:sy n="119" d="100"/>
        </p:scale>
        <p:origin x="11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C316F9-FB53-484C-8271-0D265751F6D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CC4A481-33DB-4E1F-95FC-147ABEFD2B32}">
      <dgm:prSet phldrT="[Text]"/>
      <dgm:spPr/>
      <dgm:t>
        <a:bodyPr/>
        <a:lstStyle/>
        <a:p>
          <a:r>
            <a:rPr lang="en-US" dirty="0"/>
            <a:t>mouth</a:t>
          </a:r>
        </a:p>
      </dgm:t>
    </dgm:pt>
    <dgm:pt modelId="{8A69FC54-E2F7-4809-B3F9-2530170BF9EF}" type="parTrans" cxnId="{775F3A1C-F378-4880-829C-7168F0856477}">
      <dgm:prSet/>
      <dgm:spPr/>
      <dgm:t>
        <a:bodyPr/>
        <a:lstStyle/>
        <a:p>
          <a:endParaRPr lang="en-US"/>
        </a:p>
      </dgm:t>
    </dgm:pt>
    <dgm:pt modelId="{774DAFEB-5012-4ED9-8715-DE1E7C68153D}" type="sibTrans" cxnId="{775F3A1C-F378-4880-829C-7168F0856477}">
      <dgm:prSet/>
      <dgm:spPr/>
      <dgm:t>
        <a:bodyPr/>
        <a:lstStyle/>
        <a:p>
          <a:endParaRPr lang="en-US"/>
        </a:p>
      </dgm:t>
    </dgm:pt>
    <dgm:pt modelId="{AE283CED-A197-40A9-841B-1CAF34808ED7}">
      <dgm:prSet phldrT="[Text]"/>
      <dgm:spPr/>
      <dgm:t>
        <a:bodyPr/>
        <a:lstStyle/>
        <a:p>
          <a:r>
            <a:rPr lang="en-US" dirty="0"/>
            <a:t>Salivary amylase, salivary lipase</a:t>
          </a:r>
        </a:p>
      </dgm:t>
    </dgm:pt>
    <dgm:pt modelId="{95821BBF-7C9C-49FB-8611-C95A88BBF3B4}" type="parTrans" cxnId="{F066F051-BEA6-4CC4-9011-CD3C6E025918}">
      <dgm:prSet/>
      <dgm:spPr/>
      <dgm:t>
        <a:bodyPr/>
        <a:lstStyle/>
        <a:p>
          <a:endParaRPr lang="en-US"/>
        </a:p>
      </dgm:t>
    </dgm:pt>
    <dgm:pt modelId="{DD3D7E7A-186E-45A0-855A-1AD14FE49787}" type="sibTrans" cxnId="{F066F051-BEA6-4CC4-9011-CD3C6E025918}">
      <dgm:prSet/>
      <dgm:spPr/>
      <dgm:t>
        <a:bodyPr/>
        <a:lstStyle/>
        <a:p>
          <a:endParaRPr lang="en-US"/>
        </a:p>
      </dgm:t>
    </dgm:pt>
    <dgm:pt modelId="{F1CDE315-C530-4DC5-988D-62806754B13C}">
      <dgm:prSet phldrT="[Text]"/>
      <dgm:spPr/>
      <dgm:t>
        <a:bodyPr/>
        <a:lstStyle/>
        <a:p>
          <a:r>
            <a:rPr lang="en-US" dirty="0"/>
            <a:t>No major hormones</a:t>
          </a:r>
        </a:p>
      </dgm:t>
    </dgm:pt>
    <dgm:pt modelId="{721C83DE-22E5-4A36-8F19-DE22A1E16A8E}" type="parTrans" cxnId="{85D09B92-BBAA-48E4-955F-10BC5764345B}">
      <dgm:prSet/>
      <dgm:spPr/>
      <dgm:t>
        <a:bodyPr/>
        <a:lstStyle/>
        <a:p>
          <a:endParaRPr lang="en-US"/>
        </a:p>
      </dgm:t>
    </dgm:pt>
    <dgm:pt modelId="{81CD4B52-33F8-442F-92DF-6B0CDA8946BA}" type="sibTrans" cxnId="{85D09B92-BBAA-48E4-955F-10BC5764345B}">
      <dgm:prSet/>
      <dgm:spPr/>
      <dgm:t>
        <a:bodyPr/>
        <a:lstStyle/>
        <a:p>
          <a:endParaRPr lang="en-US"/>
        </a:p>
      </dgm:t>
    </dgm:pt>
    <dgm:pt modelId="{596F8651-9541-4798-8F00-7F52AFB785CF}">
      <dgm:prSet phldrT="[Text]"/>
      <dgm:spPr/>
      <dgm:t>
        <a:bodyPr/>
        <a:lstStyle/>
        <a:p>
          <a:r>
            <a:rPr lang="en-US" dirty="0"/>
            <a:t>stomach</a:t>
          </a:r>
        </a:p>
      </dgm:t>
    </dgm:pt>
    <dgm:pt modelId="{FC6A5CFA-4369-44F1-A410-89FF850D38A7}" type="parTrans" cxnId="{BE615261-E809-41D2-9E11-5D8EA1C67F29}">
      <dgm:prSet/>
      <dgm:spPr/>
      <dgm:t>
        <a:bodyPr/>
        <a:lstStyle/>
        <a:p>
          <a:endParaRPr lang="en-US"/>
        </a:p>
      </dgm:t>
    </dgm:pt>
    <dgm:pt modelId="{E023251F-285D-470C-B18D-1677B3792DC6}" type="sibTrans" cxnId="{BE615261-E809-41D2-9E11-5D8EA1C67F29}">
      <dgm:prSet/>
      <dgm:spPr/>
      <dgm:t>
        <a:bodyPr/>
        <a:lstStyle/>
        <a:p>
          <a:endParaRPr lang="en-US"/>
        </a:p>
      </dgm:t>
    </dgm:pt>
    <dgm:pt modelId="{2203AA35-74D7-4CFF-838D-69D535AA86ED}">
      <dgm:prSet phldrT="[Text]"/>
      <dgm:spPr/>
      <dgm:t>
        <a:bodyPr/>
        <a:lstStyle/>
        <a:p>
          <a:r>
            <a:rPr lang="en-US" dirty="0"/>
            <a:t>Gastric lipase, pepsinogen, HCL</a:t>
          </a:r>
        </a:p>
      </dgm:t>
    </dgm:pt>
    <dgm:pt modelId="{97ADFB54-D1A9-4915-8E50-6F2009D2FEDE}" type="parTrans" cxnId="{374DCF81-45EF-49BD-9BAE-53E7492780F9}">
      <dgm:prSet/>
      <dgm:spPr/>
      <dgm:t>
        <a:bodyPr/>
        <a:lstStyle/>
        <a:p>
          <a:endParaRPr lang="en-US"/>
        </a:p>
      </dgm:t>
    </dgm:pt>
    <dgm:pt modelId="{C6FF9FFB-B044-44D4-856E-C085518A907B}" type="sibTrans" cxnId="{374DCF81-45EF-49BD-9BAE-53E7492780F9}">
      <dgm:prSet/>
      <dgm:spPr/>
      <dgm:t>
        <a:bodyPr/>
        <a:lstStyle/>
        <a:p>
          <a:endParaRPr lang="en-US"/>
        </a:p>
      </dgm:t>
    </dgm:pt>
    <dgm:pt modelId="{A8252618-A93D-459F-95FA-99547D88B569}">
      <dgm:prSet phldrT="[Text]"/>
      <dgm:spPr/>
      <dgm:t>
        <a:bodyPr/>
        <a:lstStyle/>
        <a:p>
          <a:r>
            <a:rPr lang="en-US" dirty="0"/>
            <a:t>Hormone-gastrin, ghrelin</a:t>
          </a:r>
        </a:p>
      </dgm:t>
    </dgm:pt>
    <dgm:pt modelId="{879A8B82-A553-43DB-AA04-C06E8FC9B3A1}" type="parTrans" cxnId="{23B06EC9-A5FA-422D-ABE7-31564B8B6F7D}">
      <dgm:prSet/>
      <dgm:spPr/>
      <dgm:t>
        <a:bodyPr/>
        <a:lstStyle/>
        <a:p>
          <a:endParaRPr lang="en-US"/>
        </a:p>
      </dgm:t>
    </dgm:pt>
    <dgm:pt modelId="{9870E926-489C-4E95-8E1E-B6E84201C333}" type="sibTrans" cxnId="{23B06EC9-A5FA-422D-ABE7-31564B8B6F7D}">
      <dgm:prSet/>
      <dgm:spPr/>
      <dgm:t>
        <a:bodyPr/>
        <a:lstStyle/>
        <a:p>
          <a:endParaRPr lang="en-US"/>
        </a:p>
      </dgm:t>
    </dgm:pt>
    <dgm:pt modelId="{EA01F9EB-542E-45D1-B867-8C0E646A9C67}">
      <dgm:prSet phldrT="[Text]"/>
      <dgm:spPr/>
      <dgm:t>
        <a:bodyPr/>
        <a:lstStyle/>
        <a:p>
          <a:r>
            <a:rPr lang="en-US" dirty="0"/>
            <a:t>liver</a:t>
          </a:r>
        </a:p>
      </dgm:t>
    </dgm:pt>
    <dgm:pt modelId="{644486DD-D1F4-44C7-BBE9-E2572F4BFECA}" type="parTrans" cxnId="{9BF4FC01-E4F8-40F5-8C40-B49A757DA27B}">
      <dgm:prSet/>
      <dgm:spPr/>
      <dgm:t>
        <a:bodyPr/>
        <a:lstStyle/>
        <a:p>
          <a:endParaRPr lang="en-US"/>
        </a:p>
      </dgm:t>
    </dgm:pt>
    <dgm:pt modelId="{E0D30F7C-79C3-43EC-8184-29897F256D22}" type="sibTrans" cxnId="{9BF4FC01-E4F8-40F5-8C40-B49A757DA27B}">
      <dgm:prSet/>
      <dgm:spPr/>
      <dgm:t>
        <a:bodyPr/>
        <a:lstStyle/>
        <a:p>
          <a:endParaRPr lang="en-US"/>
        </a:p>
      </dgm:t>
    </dgm:pt>
    <dgm:pt modelId="{74FB3AEC-2A42-4C42-9927-AC3504AC757A}">
      <dgm:prSet phldrT="[Text]"/>
      <dgm:spPr/>
      <dgm:t>
        <a:bodyPr/>
        <a:lstStyle/>
        <a:p>
          <a:r>
            <a:rPr lang="en-US" dirty="0"/>
            <a:t>Bile</a:t>
          </a:r>
        </a:p>
      </dgm:t>
    </dgm:pt>
    <dgm:pt modelId="{77CC6701-9144-4ABA-B802-06FE3533E443}" type="parTrans" cxnId="{EE3B31B7-5BA1-430A-A196-CB24E2E789C1}">
      <dgm:prSet/>
      <dgm:spPr/>
      <dgm:t>
        <a:bodyPr/>
        <a:lstStyle/>
        <a:p>
          <a:endParaRPr lang="en-US"/>
        </a:p>
      </dgm:t>
    </dgm:pt>
    <dgm:pt modelId="{DFA882AD-4A81-4F90-836E-EC0FE843841A}" type="sibTrans" cxnId="{EE3B31B7-5BA1-430A-A196-CB24E2E789C1}">
      <dgm:prSet/>
      <dgm:spPr/>
      <dgm:t>
        <a:bodyPr/>
        <a:lstStyle/>
        <a:p>
          <a:endParaRPr lang="en-US"/>
        </a:p>
      </dgm:t>
    </dgm:pt>
    <dgm:pt modelId="{3DEB6CF4-6EC8-4BFE-BA4E-DB54A203E63E}">
      <dgm:prSet phldrT="[Text]"/>
      <dgm:spPr/>
      <dgm:t>
        <a:bodyPr/>
        <a:lstStyle/>
        <a:p>
          <a:r>
            <a:rPr lang="en-US" dirty="0"/>
            <a:t>No hormone</a:t>
          </a:r>
        </a:p>
      </dgm:t>
    </dgm:pt>
    <dgm:pt modelId="{70C6D509-708E-4E0A-9703-2650C54EDE36}" type="parTrans" cxnId="{DBD2D7C6-A793-43CD-8905-D27E66D03CD5}">
      <dgm:prSet/>
      <dgm:spPr/>
      <dgm:t>
        <a:bodyPr/>
        <a:lstStyle/>
        <a:p>
          <a:endParaRPr lang="en-US"/>
        </a:p>
      </dgm:t>
    </dgm:pt>
    <dgm:pt modelId="{10E6B0B7-60AC-4D58-9849-CBB1CFFC5EBB}" type="sibTrans" cxnId="{DBD2D7C6-A793-43CD-8905-D27E66D03CD5}">
      <dgm:prSet/>
      <dgm:spPr/>
      <dgm:t>
        <a:bodyPr/>
        <a:lstStyle/>
        <a:p>
          <a:endParaRPr lang="en-US"/>
        </a:p>
      </dgm:t>
    </dgm:pt>
    <dgm:pt modelId="{975B451D-5F68-42EF-B5ED-326F1A1F7ABE}" type="pres">
      <dgm:prSet presAssocID="{73C316F9-FB53-484C-8271-0D265751F6D3}" presName="Name0" presStyleCnt="0">
        <dgm:presLayoutVars>
          <dgm:dir/>
          <dgm:animLvl val="lvl"/>
          <dgm:resizeHandles val="exact"/>
        </dgm:presLayoutVars>
      </dgm:prSet>
      <dgm:spPr/>
    </dgm:pt>
    <dgm:pt modelId="{7BFB6A4A-5014-49A4-91F1-B0696A041590}" type="pres">
      <dgm:prSet presAssocID="{8CC4A481-33DB-4E1F-95FC-147ABEFD2B32}" presName="linNode" presStyleCnt="0"/>
      <dgm:spPr/>
    </dgm:pt>
    <dgm:pt modelId="{762D0446-3550-420E-AC29-AEE7D64EE89F}" type="pres">
      <dgm:prSet presAssocID="{8CC4A481-33DB-4E1F-95FC-147ABEFD2B32}" presName="parentText" presStyleLbl="node1" presStyleIdx="0" presStyleCnt="3">
        <dgm:presLayoutVars>
          <dgm:chMax val="1"/>
          <dgm:bulletEnabled val="1"/>
        </dgm:presLayoutVars>
      </dgm:prSet>
      <dgm:spPr/>
    </dgm:pt>
    <dgm:pt modelId="{D327C30F-9AAE-476F-A633-5E1AF9057D2B}" type="pres">
      <dgm:prSet presAssocID="{8CC4A481-33DB-4E1F-95FC-147ABEFD2B32}" presName="descendantText" presStyleLbl="alignAccFollowNode1" presStyleIdx="0" presStyleCnt="3">
        <dgm:presLayoutVars>
          <dgm:bulletEnabled val="1"/>
        </dgm:presLayoutVars>
      </dgm:prSet>
      <dgm:spPr/>
    </dgm:pt>
    <dgm:pt modelId="{264F4A17-4FCD-418B-B9B2-D5D725EBAF1D}" type="pres">
      <dgm:prSet presAssocID="{774DAFEB-5012-4ED9-8715-DE1E7C68153D}" presName="sp" presStyleCnt="0"/>
      <dgm:spPr/>
    </dgm:pt>
    <dgm:pt modelId="{A31310CA-99BB-4994-A760-89C753B02A38}" type="pres">
      <dgm:prSet presAssocID="{596F8651-9541-4798-8F00-7F52AFB785CF}" presName="linNode" presStyleCnt="0"/>
      <dgm:spPr/>
    </dgm:pt>
    <dgm:pt modelId="{F1D23507-F901-4030-BCB6-D5B9BFF5CF04}" type="pres">
      <dgm:prSet presAssocID="{596F8651-9541-4798-8F00-7F52AFB785CF}" presName="parentText" presStyleLbl="node1" presStyleIdx="1" presStyleCnt="3">
        <dgm:presLayoutVars>
          <dgm:chMax val="1"/>
          <dgm:bulletEnabled val="1"/>
        </dgm:presLayoutVars>
      </dgm:prSet>
      <dgm:spPr/>
    </dgm:pt>
    <dgm:pt modelId="{67938AA7-D6DC-4F82-9455-7793E278C649}" type="pres">
      <dgm:prSet presAssocID="{596F8651-9541-4798-8F00-7F52AFB785CF}" presName="descendantText" presStyleLbl="alignAccFollowNode1" presStyleIdx="1" presStyleCnt="3">
        <dgm:presLayoutVars>
          <dgm:bulletEnabled val="1"/>
        </dgm:presLayoutVars>
      </dgm:prSet>
      <dgm:spPr/>
    </dgm:pt>
    <dgm:pt modelId="{2D90D192-7B7C-406D-B82F-B83E601FA1B0}" type="pres">
      <dgm:prSet presAssocID="{E023251F-285D-470C-B18D-1677B3792DC6}" presName="sp" presStyleCnt="0"/>
      <dgm:spPr/>
    </dgm:pt>
    <dgm:pt modelId="{91C72D65-6416-497A-BA39-BD3FAA772A2D}" type="pres">
      <dgm:prSet presAssocID="{EA01F9EB-542E-45D1-B867-8C0E646A9C67}" presName="linNode" presStyleCnt="0"/>
      <dgm:spPr/>
    </dgm:pt>
    <dgm:pt modelId="{EB2DC71E-7F89-446D-8FEC-6F299924B8AD}" type="pres">
      <dgm:prSet presAssocID="{EA01F9EB-542E-45D1-B867-8C0E646A9C67}" presName="parentText" presStyleLbl="node1" presStyleIdx="2" presStyleCnt="3">
        <dgm:presLayoutVars>
          <dgm:chMax val="1"/>
          <dgm:bulletEnabled val="1"/>
        </dgm:presLayoutVars>
      </dgm:prSet>
      <dgm:spPr/>
    </dgm:pt>
    <dgm:pt modelId="{9B289641-BDD6-4BA5-AB99-50126302875F}" type="pres">
      <dgm:prSet presAssocID="{EA01F9EB-542E-45D1-B867-8C0E646A9C67}" presName="descendantText" presStyleLbl="alignAccFollowNode1" presStyleIdx="2" presStyleCnt="3">
        <dgm:presLayoutVars>
          <dgm:bulletEnabled val="1"/>
        </dgm:presLayoutVars>
      </dgm:prSet>
      <dgm:spPr/>
    </dgm:pt>
  </dgm:ptLst>
  <dgm:cxnLst>
    <dgm:cxn modelId="{5E888900-E25F-42B4-BC0D-02466793B261}" type="presOf" srcId="{596F8651-9541-4798-8F00-7F52AFB785CF}" destId="{F1D23507-F901-4030-BCB6-D5B9BFF5CF04}" srcOrd="0" destOrd="0" presId="urn:microsoft.com/office/officeart/2005/8/layout/vList5"/>
    <dgm:cxn modelId="{FD689900-B796-425A-BF15-BE506C63BF7C}" type="presOf" srcId="{74FB3AEC-2A42-4C42-9927-AC3504AC757A}" destId="{9B289641-BDD6-4BA5-AB99-50126302875F}" srcOrd="0" destOrd="0" presId="urn:microsoft.com/office/officeart/2005/8/layout/vList5"/>
    <dgm:cxn modelId="{9BF4FC01-E4F8-40F5-8C40-B49A757DA27B}" srcId="{73C316F9-FB53-484C-8271-0D265751F6D3}" destId="{EA01F9EB-542E-45D1-B867-8C0E646A9C67}" srcOrd="2" destOrd="0" parTransId="{644486DD-D1F4-44C7-BBE9-E2572F4BFECA}" sibTransId="{E0D30F7C-79C3-43EC-8184-29897F256D22}"/>
    <dgm:cxn modelId="{631B7502-93F8-4630-A0F8-040CEF5F968C}" type="presOf" srcId="{AE283CED-A197-40A9-841B-1CAF34808ED7}" destId="{D327C30F-9AAE-476F-A633-5E1AF9057D2B}" srcOrd="0" destOrd="0" presId="urn:microsoft.com/office/officeart/2005/8/layout/vList5"/>
    <dgm:cxn modelId="{775F3A1C-F378-4880-829C-7168F0856477}" srcId="{73C316F9-FB53-484C-8271-0D265751F6D3}" destId="{8CC4A481-33DB-4E1F-95FC-147ABEFD2B32}" srcOrd="0" destOrd="0" parTransId="{8A69FC54-E2F7-4809-B3F9-2530170BF9EF}" sibTransId="{774DAFEB-5012-4ED9-8715-DE1E7C68153D}"/>
    <dgm:cxn modelId="{52B4272B-5112-46BB-AD75-004670BA7253}" type="presOf" srcId="{A8252618-A93D-459F-95FA-99547D88B569}" destId="{67938AA7-D6DC-4F82-9455-7793E278C649}" srcOrd="0" destOrd="1" presId="urn:microsoft.com/office/officeart/2005/8/layout/vList5"/>
    <dgm:cxn modelId="{BE615261-E809-41D2-9E11-5D8EA1C67F29}" srcId="{73C316F9-FB53-484C-8271-0D265751F6D3}" destId="{596F8651-9541-4798-8F00-7F52AFB785CF}" srcOrd="1" destOrd="0" parTransId="{FC6A5CFA-4369-44F1-A410-89FF850D38A7}" sibTransId="{E023251F-285D-470C-B18D-1677B3792DC6}"/>
    <dgm:cxn modelId="{42169344-C642-43D0-99A7-163449440664}" type="presOf" srcId="{EA01F9EB-542E-45D1-B867-8C0E646A9C67}" destId="{EB2DC71E-7F89-446D-8FEC-6F299924B8AD}" srcOrd="0" destOrd="0" presId="urn:microsoft.com/office/officeart/2005/8/layout/vList5"/>
    <dgm:cxn modelId="{312EAB66-3E08-4713-8461-6893FFBBA809}" type="presOf" srcId="{F1CDE315-C530-4DC5-988D-62806754B13C}" destId="{D327C30F-9AAE-476F-A633-5E1AF9057D2B}" srcOrd="0" destOrd="1" presId="urn:microsoft.com/office/officeart/2005/8/layout/vList5"/>
    <dgm:cxn modelId="{F066F051-BEA6-4CC4-9011-CD3C6E025918}" srcId="{8CC4A481-33DB-4E1F-95FC-147ABEFD2B32}" destId="{AE283CED-A197-40A9-841B-1CAF34808ED7}" srcOrd="0" destOrd="0" parTransId="{95821BBF-7C9C-49FB-8611-C95A88BBF3B4}" sibTransId="{DD3D7E7A-186E-45A0-855A-1AD14FE49787}"/>
    <dgm:cxn modelId="{374DCF81-45EF-49BD-9BAE-53E7492780F9}" srcId="{596F8651-9541-4798-8F00-7F52AFB785CF}" destId="{2203AA35-74D7-4CFF-838D-69D535AA86ED}" srcOrd="0" destOrd="0" parTransId="{97ADFB54-D1A9-4915-8E50-6F2009D2FEDE}" sibTransId="{C6FF9FFB-B044-44D4-856E-C085518A907B}"/>
    <dgm:cxn modelId="{32BC9089-E8F8-4166-AC1B-146F30440EEE}" type="presOf" srcId="{2203AA35-74D7-4CFF-838D-69D535AA86ED}" destId="{67938AA7-D6DC-4F82-9455-7793E278C649}" srcOrd="0" destOrd="0" presId="urn:microsoft.com/office/officeart/2005/8/layout/vList5"/>
    <dgm:cxn modelId="{85D09B92-BBAA-48E4-955F-10BC5764345B}" srcId="{8CC4A481-33DB-4E1F-95FC-147ABEFD2B32}" destId="{F1CDE315-C530-4DC5-988D-62806754B13C}" srcOrd="1" destOrd="0" parTransId="{721C83DE-22E5-4A36-8F19-DE22A1E16A8E}" sibTransId="{81CD4B52-33F8-442F-92DF-6B0CDA8946BA}"/>
    <dgm:cxn modelId="{EE3B31B7-5BA1-430A-A196-CB24E2E789C1}" srcId="{EA01F9EB-542E-45D1-B867-8C0E646A9C67}" destId="{74FB3AEC-2A42-4C42-9927-AC3504AC757A}" srcOrd="0" destOrd="0" parTransId="{77CC6701-9144-4ABA-B802-06FE3533E443}" sibTransId="{DFA882AD-4A81-4F90-836E-EC0FE843841A}"/>
    <dgm:cxn modelId="{DBD2D7C6-A793-43CD-8905-D27E66D03CD5}" srcId="{EA01F9EB-542E-45D1-B867-8C0E646A9C67}" destId="{3DEB6CF4-6EC8-4BFE-BA4E-DB54A203E63E}" srcOrd="1" destOrd="0" parTransId="{70C6D509-708E-4E0A-9703-2650C54EDE36}" sibTransId="{10E6B0B7-60AC-4D58-9849-CBB1CFFC5EBB}"/>
    <dgm:cxn modelId="{23B06EC9-A5FA-422D-ABE7-31564B8B6F7D}" srcId="{596F8651-9541-4798-8F00-7F52AFB785CF}" destId="{A8252618-A93D-459F-95FA-99547D88B569}" srcOrd="1" destOrd="0" parTransId="{879A8B82-A553-43DB-AA04-C06E8FC9B3A1}" sibTransId="{9870E926-489C-4E95-8E1E-B6E84201C333}"/>
    <dgm:cxn modelId="{E45FB1CE-36C1-4812-8F30-F98DD201AC96}" type="presOf" srcId="{3DEB6CF4-6EC8-4BFE-BA4E-DB54A203E63E}" destId="{9B289641-BDD6-4BA5-AB99-50126302875F}" srcOrd="0" destOrd="1" presId="urn:microsoft.com/office/officeart/2005/8/layout/vList5"/>
    <dgm:cxn modelId="{B1F13BDD-E5D5-44C6-93AC-EAA89114D63A}" type="presOf" srcId="{73C316F9-FB53-484C-8271-0D265751F6D3}" destId="{975B451D-5F68-42EF-B5ED-326F1A1F7ABE}" srcOrd="0" destOrd="0" presId="urn:microsoft.com/office/officeart/2005/8/layout/vList5"/>
    <dgm:cxn modelId="{63B91CFF-FA7E-4556-991A-B830FF0AED3B}" type="presOf" srcId="{8CC4A481-33DB-4E1F-95FC-147ABEFD2B32}" destId="{762D0446-3550-420E-AC29-AEE7D64EE89F}" srcOrd="0" destOrd="0" presId="urn:microsoft.com/office/officeart/2005/8/layout/vList5"/>
    <dgm:cxn modelId="{87E56430-5290-4F0B-B9CC-9020172E9650}" type="presParOf" srcId="{975B451D-5F68-42EF-B5ED-326F1A1F7ABE}" destId="{7BFB6A4A-5014-49A4-91F1-B0696A041590}" srcOrd="0" destOrd="0" presId="urn:microsoft.com/office/officeart/2005/8/layout/vList5"/>
    <dgm:cxn modelId="{78CA65E2-031E-4AE1-9D76-89EE2E45920F}" type="presParOf" srcId="{7BFB6A4A-5014-49A4-91F1-B0696A041590}" destId="{762D0446-3550-420E-AC29-AEE7D64EE89F}" srcOrd="0" destOrd="0" presId="urn:microsoft.com/office/officeart/2005/8/layout/vList5"/>
    <dgm:cxn modelId="{4DC52A0F-310A-4C94-B4BB-35E805FD658E}" type="presParOf" srcId="{7BFB6A4A-5014-49A4-91F1-B0696A041590}" destId="{D327C30F-9AAE-476F-A633-5E1AF9057D2B}" srcOrd="1" destOrd="0" presId="urn:microsoft.com/office/officeart/2005/8/layout/vList5"/>
    <dgm:cxn modelId="{EEB7BD16-5BCB-4029-AF54-34FC4C9545F9}" type="presParOf" srcId="{975B451D-5F68-42EF-B5ED-326F1A1F7ABE}" destId="{264F4A17-4FCD-418B-B9B2-D5D725EBAF1D}" srcOrd="1" destOrd="0" presId="urn:microsoft.com/office/officeart/2005/8/layout/vList5"/>
    <dgm:cxn modelId="{8A566811-75AF-40BD-A175-A0C410D13D79}" type="presParOf" srcId="{975B451D-5F68-42EF-B5ED-326F1A1F7ABE}" destId="{A31310CA-99BB-4994-A760-89C753B02A38}" srcOrd="2" destOrd="0" presId="urn:microsoft.com/office/officeart/2005/8/layout/vList5"/>
    <dgm:cxn modelId="{44505F0B-A878-4242-BF43-7AC7ECE85E01}" type="presParOf" srcId="{A31310CA-99BB-4994-A760-89C753B02A38}" destId="{F1D23507-F901-4030-BCB6-D5B9BFF5CF04}" srcOrd="0" destOrd="0" presId="urn:microsoft.com/office/officeart/2005/8/layout/vList5"/>
    <dgm:cxn modelId="{FB29C30B-2B93-4DEF-BE78-C598BE6E6BB8}" type="presParOf" srcId="{A31310CA-99BB-4994-A760-89C753B02A38}" destId="{67938AA7-D6DC-4F82-9455-7793E278C649}" srcOrd="1" destOrd="0" presId="urn:microsoft.com/office/officeart/2005/8/layout/vList5"/>
    <dgm:cxn modelId="{83954954-4110-4DD0-9C8E-9FBA57FF0CEB}" type="presParOf" srcId="{975B451D-5F68-42EF-B5ED-326F1A1F7ABE}" destId="{2D90D192-7B7C-406D-B82F-B83E601FA1B0}" srcOrd="3" destOrd="0" presId="urn:microsoft.com/office/officeart/2005/8/layout/vList5"/>
    <dgm:cxn modelId="{15556DB4-E3A5-4F87-8A6E-CDF4C1D9E2C4}" type="presParOf" srcId="{975B451D-5F68-42EF-B5ED-326F1A1F7ABE}" destId="{91C72D65-6416-497A-BA39-BD3FAA772A2D}" srcOrd="4" destOrd="0" presId="urn:microsoft.com/office/officeart/2005/8/layout/vList5"/>
    <dgm:cxn modelId="{B04BDCAD-ED8B-4071-AED7-4F2C9F3D972D}" type="presParOf" srcId="{91C72D65-6416-497A-BA39-BD3FAA772A2D}" destId="{EB2DC71E-7F89-446D-8FEC-6F299924B8AD}" srcOrd="0" destOrd="0" presId="urn:microsoft.com/office/officeart/2005/8/layout/vList5"/>
    <dgm:cxn modelId="{F86E41DC-25F5-4E0E-9F08-A40032D7D72A}" type="presParOf" srcId="{91C72D65-6416-497A-BA39-BD3FAA772A2D}" destId="{9B289641-BDD6-4BA5-AB99-50126302875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E0947A-51A7-4C2A-9493-51630AE2D7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911C826-46EF-4822-ACEB-AAA1801EE874}">
      <dgm:prSet phldrT="[Text]"/>
      <dgm:spPr/>
      <dgm:t>
        <a:bodyPr/>
        <a:lstStyle/>
        <a:p>
          <a:r>
            <a:rPr lang="en-US" dirty="0"/>
            <a:t>pancreas</a:t>
          </a:r>
        </a:p>
      </dgm:t>
    </dgm:pt>
    <dgm:pt modelId="{12717D74-F6A3-4894-BB7B-AF9679F3BA8C}" type="parTrans" cxnId="{FD01D5A0-9D11-43EE-98C0-7DA3B5D6FAFA}">
      <dgm:prSet/>
      <dgm:spPr/>
      <dgm:t>
        <a:bodyPr/>
        <a:lstStyle/>
        <a:p>
          <a:endParaRPr lang="en-US"/>
        </a:p>
      </dgm:t>
    </dgm:pt>
    <dgm:pt modelId="{78A05AB5-0940-4E33-A710-09C21296A2EB}" type="sibTrans" cxnId="{FD01D5A0-9D11-43EE-98C0-7DA3B5D6FAFA}">
      <dgm:prSet/>
      <dgm:spPr/>
      <dgm:t>
        <a:bodyPr/>
        <a:lstStyle/>
        <a:p>
          <a:endParaRPr lang="en-US"/>
        </a:p>
      </dgm:t>
    </dgm:pt>
    <dgm:pt modelId="{C56A53DC-F5C9-4671-B912-EC5D5E339672}">
      <dgm:prSet phldrT="[Text]"/>
      <dgm:spPr/>
      <dgm:t>
        <a:bodyPr/>
        <a:lstStyle/>
        <a:p>
          <a:r>
            <a:rPr lang="en-US" dirty="0"/>
            <a:t>Pancreatic juice</a:t>
          </a:r>
        </a:p>
      </dgm:t>
    </dgm:pt>
    <dgm:pt modelId="{50151C2E-1CCC-45D3-89C3-9C09BC4B9577}" type="parTrans" cxnId="{15141E1C-790F-49DF-857C-48BB8298B8F0}">
      <dgm:prSet/>
      <dgm:spPr/>
      <dgm:t>
        <a:bodyPr/>
        <a:lstStyle/>
        <a:p>
          <a:endParaRPr lang="en-US"/>
        </a:p>
      </dgm:t>
    </dgm:pt>
    <dgm:pt modelId="{5D418CE5-7074-4677-9B77-36080F45FD53}" type="sibTrans" cxnId="{15141E1C-790F-49DF-857C-48BB8298B8F0}">
      <dgm:prSet/>
      <dgm:spPr/>
      <dgm:t>
        <a:bodyPr/>
        <a:lstStyle/>
        <a:p>
          <a:endParaRPr lang="en-US"/>
        </a:p>
      </dgm:t>
    </dgm:pt>
    <dgm:pt modelId="{619F186D-EF0E-4C5A-ABC4-1034C799D24C}">
      <dgm:prSet phldrT="[Text]"/>
      <dgm:spPr/>
      <dgm:t>
        <a:bodyPr/>
        <a:lstStyle/>
        <a:p>
          <a:r>
            <a:rPr lang="en-US" dirty="0"/>
            <a:t>Hormone-secretin, somatostatin, insulin, glucagon</a:t>
          </a:r>
        </a:p>
      </dgm:t>
    </dgm:pt>
    <dgm:pt modelId="{622D36AA-8A1C-4438-9556-70A65FBC62CC}" type="parTrans" cxnId="{1702300E-BCC8-46E5-A22C-7FD43A991360}">
      <dgm:prSet/>
      <dgm:spPr/>
      <dgm:t>
        <a:bodyPr/>
        <a:lstStyle/>
        <a:p>
          <a:endParaRPr lang="en-US"/>
        </a:p>
      </dgm:t>
    </dgm:pt>
    <dgm:pt modelId="{07A1D67C-C9CE-4A0A-84CE-C8E4369914AC}" type="sibTrans" cxnId="{1702300E-BCC8-46E5-A22C-7FD43A991360}">
      <dgm:prSet/>
      <dgm:spPr/>
      <dgm:t>
        <a:bodyPr/>
        <a:lstStyle/>
        <a:p>
          <a:endParaRPr lang="en-US"/>
        </a:p>
      </dgm:t>
    </dgm:pt>
    <dgm:pt modelId="{DED9C130-2331-4800-B972-A45C1852BCBA}">
      <dgm:prSet phldrT="[Text]"/>
      <dgm:spPr/>
      <dgm:t>
        <a:bodyPr/>
        <a:lstStyle/>
        <a:p>
          <a:r>
            <a:rPr lang="en-US" dirty="0"/>
            <a:t>small intestine</a:t>
          </a:r>
        </a:p>
      </dgm:t>
    </dgm:pt>
    <dgm:pt modelId="{84568045-8930-4A9A-8F57-23BB1783CE60}" type="parTrans" cxnId="{37AC4F93-CF20-4F5A-9B64-219BBE39A6EA}">
      <dgm:prSet/>
      <dgm:spPr/>
      <dgm:t>
        <a:bodyPr/>
        <a:lstStyle/>
        <a:p>
          <a:endParaRPr lang="en-US"/>
        </a:p>
      </dgm:t>
    </dgm:pt>
    <dgm:pt modelId="{EDD9D993-CF15-48AB-9F21-CF9D8FE8D533}" type="sibTrans" cxnId="{37AC4F93-CF20-4F5A-9B64-219BBE39A6EA}">
      <dgm:prSet/>
      <dgm:spPr/>
      <dgm:t>
        <a:bodyPr/>
        <a:lstStyle/>
        <a:p>
          <a:endParaRPr lang="en-US"/>
        </a:p>
      </dgm:t>
    </dgm:pt>
    <dgm:pt modelId="{D71B63EB-CCB0-4645-A10D-EC06ED6AC844}">
      <dgm:prSet phldrT="[Text]"/>
      <dgm:spPr/>
      <dgm:t>
        <a:bodyPr/>
        <a:lstStyle/>
        <a:p>
          <a:r>
            <a:rPr lang="en-US" dirty="0"/>
            <a:t>Brush border enzymes</a:t>
          </a:r>
        </a:p>
      </dgm:t>
    </dgm:pt>
    <dgm:pt modelId="{29748907-E9CB-44D7-824E-303B14F3C53E}" type="parTrans" cxnId="{2DAFB862-844A-43C3-8C9C-7855E9CCA735}">
      <dgm:prSet/>
      <dgm:spPr/>
      <dgm:t>
        <a:bodyPr/>
        <a:lstStyle/>
        <a:p>
          <a:endParaRPr lang="en-US"/>
        </a:p>
      </dgm:t>
    </dgm:pt>
    <dgm:pt modelId="{51F2724E-F504-418E-9B1C-9A698718364A}" type="sibTrans" cxnId="{2DAFB862-844A-43C3-8C9C-7855E9CCA735}">
      <dgm:prSet/>
      <dgm:spPr/>
      <dgm:t>
        <a:bodyPr/>
        <a:lstStyle/>
        <a:p>
          <a:endParaRPr lang="en-US"/>
        </a:p>
      </dgm:t>
    </dgm:pt>
    <dgm:pt modelId="{0E766FB8-8794-46C3-A47C-28DFD4A37981}">
      <dgm:prSet phldrT="[Text]"/>
      <dgm:spPr/>
      <dgm:t>
        <a:bodyPr/>
        <a:lstStyle/>
        <a:p>
          <a:r>
            <a:rPr lang="en-US" dirty="0"/>
            <a:t>Hormone- cholecystokinin, somatostatin, secretin, motilin</a:t>
          </a:r>
        </a:p>
      </dgm:t>
    </dgm:pt>
    <dgm:pt modelId="{D670FB61-476B-48A6-82C9-E7B671CF6268}" type="parTrans" cxnId="{25D02E4F-620B-44EF-BB31-8CD8BAD2C2A8}">
      <dgm:prSet/>
      <dgm:spPr/>
      <dgm:t>
        <a:bodyPr/>
        <a:lstStyle/>
        <a:p>
          <a:endParaRPr lang="en-US"/>
        </a:p>
      </dgm:t>
    </dgm:pt>
    <dgm:pt modelId="{E0F4D524-9463-4AC4-BB90-0A90ACA95202}" type="sibTrans" cxnId="{25D02E4F-620B-44EF-BB31-8CD8BAD2C2A8}">
      <dgm:prSet/>
      <dgm:spPr/>
      <dgm:t>
        <a:bodyPr/>
        <a:lstStyle/>
        <a:p>
          <a:endParaRPr lang="en-US"/>
        </a:p>
      </dgm:t>
    </dgm:pt>
    <dgm:pt modelId="{1E4041EF-BB9D-4CC4-A6A1-8842F89288B3}" type="pres">
      <dgm:prSet presAssocID="{CAE0947A-51A7-4C2A-9493-51630AE2D789}" presName="Name0" presStyleCnt="0">
        <dgm:presLayoutVars>
          <dgm:dir/>
          <dgm:animLvl val="lvl"/>
          <dgm:resizeHandles val="exact"/>
        </dgm:presLayoutVars>
      </dgm:prSet>
      <dgm:spPr/>
    </dgm:pt>
    <dgm:pt modelId="{C5CD8AB7-E680-4082-91B3-42B4D4305073}" type="pres">
      <dgm:prSet presAssocID="{6911C826-46EF-4822-ACEB-AAA1801EE874}" presName="linNode" presStyleCnt="0"/>
      <dgm:spPr/>
    </dgm:pt>
    <dgm:pt modelId="{3BF8A6BC-3E6B-4C37-85C0-A6274C42903E}" type="pres">
      <dgm:prSet presAssocID="{6911C826-46EF-4822-ACEB-AAA1801EE874}" presName="parentText" presStyleLbl="node1" presStyleIdx="0" presStyleCnt="2">
        <dgm:presLayoutVars>
          <dgm:chMax val="1"/>
          <dgm:bulletEnabled val="1"/>
        </dgm:presLayoutVars>
      </dgm:prSet>
      <dgm:spPr/>
    </dgm:pt>
    <dgm:pt modelId="{B099B08B-9CFD-4D02-B179-9F18A3001EC8}" type="pres">
      <dgm:prSet presAssocID="{6911C826-46EF-4822-ACEB-AAA1801EE874}" presName="descendantText" presStyleLbl="alignAccFollowNode1" presStyleIdx="0" presStyleCnt="2">
        <dgm:presLayoutVars>
          <dgm:bulletEnabled val="1"/>
        </dgm:presLayoutVars>
      </dgm:prSet>
      <dgm:spPr/>
    </dgm:pt>
    <dgm:pt modelId="{228FAD2F-D6BD-480B-BFDA-1B65F0C58B8A}" type="pres">
      <dgm:prSet presAssocID="{78A05AB5-0940-4E33-A710-09C21296A2EB}" presName="sp" presStyleCnt="0"/>
      <dgm:spPr/>
    </dgm:pt>
    <dgm:pt modelId="{B351034B-59B3-4C29-8845-E48CA7982A71}" type="pres">
      <dgm:prSet presAssocID="{DED9C130-2331-4800-B972-A45C1852BCBA}" presName="linNode" presStyleCnt="0"/>
      <dgm:spPr/>
    </dgm:pt>
    <dgm:pt modelId="{CCE6885B-663E-4523-9DF8-85774651EC97}" type="pres">
      <dgm:prSet presAssocID="{DED9C130-2331-4800-B972-A45C1852BCBA}" presName="parentText" presStyleLbl="node1" presStyleIdx="1" presStyleCnt="2">
        <dgm:presLayoutVars>
          <dgm:chMax val="1"/>
          <dgm:bulletEnabled val="1"/>
        </dgm:presLayoutVars>
      </dgm:prSet>
      <dgm:spPr/>
    </dgm:pt>
    <dgm:pt modelId="{494C7528-9D78-43BF-9397-676AF5A3DFF5}" type="pres">
      <dgm:prSet presAssocID="{DED9C130-2331-4800-B972-A45C1852BCBA}" presName="descendantText" presStyleLbl="alignAccFollowNode1" presStyleIdx="1" presStyleCnt="2">
        <dgm:presLayoutVars>
          <dgm:bulletEnabled val="1"/>
        </dgm:presLayoutVars>
      </dgm:prSet>
      <dgm:spPr/>
    </dgm:pt>
  </dgm:ptLst>
  <dgm:cxnLst>
    <dgm:cxn modelId="{36895601-B203-42D2-B71B-A5D6F3EF566D}" type="presOf" srcId="{CAE0947A-51A7-4C2A-9493-51630AE2D789}" destId="{1E4041EF-BB9D-4CC4-A6A1-8842F89288B3}" srcOrd="0" destOrd="0" presId="urn:microsoft.com/office/officeart/2005/8/layout/vList5"/>
    <dgm:cxn modelId="{1702300E-BCC8-46E5-A22C-7FD43A991360}" srcId="{6911C826-46EF-4822-ACEB-AAA1801EE874}" destId="{619F186D-EF0E-4C5A-ABC4-1034C799D24C}" srcOrd="1" destOrd="0" parTransId="{622D36AA-8A1C-4438-9556-70A65FBC62CC}" sibTransId="{07A1D67C-C9CE-4A0A-84CE-C8E4369914AC}"/>
    <dgm:cxn modelId="{15141E1C-790F-49DF-857C-48BB8298B8F0}" srcId="{6911C826-46EF-4822-ACEB-AAA1801EE874}" destId="{C56A53DC-F5C9-4671-B912-EC5D5E339672}" srcOrd="0" destOrd="0" parTransId="{50151C2E-1CCC-45D3-89C3-9C09BC4B9577}" sibTransId="{5D418CE5-7074-4677-9B77-36080F45FD53}"/>
    <dgm:cxn modelId="{62A3821C-C0AE-4AEB-AB4C-BF9F9E977211}" type="presOf" srcId="{6911C826-46EF-4822-ACEB-AAA1801EE874}" destId="{3BF8A6BC-3E6B-4C37-85C0-A6274C42903E}" srcOrd="0" destOrd="0" presId="urn:microsoft.com/office/officeart/2005/8/layout/vList5"/>
    <dgm:cxn modelId="{2D8F0E22-C50C-4CDB-A4B5-79F52D2787FE}" type="presOf" srcId="{C56A53DC-F5C9-4671-B912-EC5D5E339672}" destId="{B099B08B-9CFD-4D02-B179-9F18A3001EC8}" srcOrd="0" destOrd="0" presId="urn:microsoft.com/office/officeart/2005/8/layout/vList5"/>
    <dgm:cxn modelId="{8D07D728-88F1-4582-A607-2692545C0C6E}" type="presOf" srcId="{D71B63EB-CCB0-4645-A10D-EC06ED6AC844}" destId="{494C7528-9D78-43BF-9397-676AF5A3DFF5}" srcOrd="0" destOrd="0" presId="urn:microsoft.com/office/officeart/2005/8/layout/vList5"/>
    <dgm:cxn modelId="{2DAFB862-844A-43C3-8C9C-7855E9CCA735}" srcId="{DED9C130-2331-4800-B972-A45C1852BCBA}" destId="{D71B63EB-CCB0-4645-A10D-EC06ED6AC844}" srcOrd="0" destOrd="0" parTransId="{29748907-E9CB-44D7-824E-303B14F3C53E}" sibTransId="{51F2724E-F504-418E-9B1C-9A698718364A}"/>
    <dgm:cxn modelId="{25D02E4F-620B-44EF-BB31-8CD8BAD2C2A8}" srcId="{DED9C130-2331-4800-B972-A45C1852BCBA}" destId="{0E766FB8-8794-46C3-A47C-28DFD4A37981}" srcOrd="1" destOrd="0" parTransId="{D670FB61-476B-48A6-82C9-E7B671CF6268}" sibTransId="{E0F4D524-9463-4AC4-BB90-0A90ACA95202}"/>
    <dgm:cxn modelId="{37AC4F93-CF20-4F5A-9B64-219BBE39A6EA}" srcId="{CAE0947A-51A7-4C2A-9493-51630AE2D789}" destId="{DED9C130-2331-4800-B972-A45C1852BCBA}" srcOrd="1" destOrd="0" parTransId="{84568045-8930-4A9A-8F57-23BB1783CE60}" sibTransId="{EDD9D993-CF15-48AB-9F21-CF9D8FE8D533}"/>
    <dgm:cxn modelId="{FD01D5A0-9D11-43EE-98C0-7DA3B5D6FAFA}" srcId="{CAE0947A-51A7-4C2A-9493-51630AE2D789}" destId="{6911C826-46EF-4822-ACEB-AAA1801EE874}" srcOrd="0" destOrd="0" parTransId="{12717D74-F6A3-4894-BB7B-AF9679F3BA8C}" sibTransId="{78A05AB5-0940-4E33-A710-09C21296A2EB}"/>
    <dgm:cxn modelId="{D7FA89AC-21FD-4FD5-897C-1ADCDCCC8876}" type="presOf" srcId="{619F186D-EF0E-4C5A-ABC4-1034C799D24C}" destId="{B099B08B-9CFD-4D02-B179-9F18A3001EC8}" srcOrd="0" destOrd="1" presId="urn:microsoft.com/office/officeart/2005/8/layout/vList5"/>
    <dgm:cxn modelId="{12AC0ECD-5863-47F7-AD19-A1FE54271290}" type="presOf" srcId="{DED9C130-2331-4800-B972-A45C1852BCBA}" destId="{CCE6885B-663E-4523-9DF8-85774651EC97}" srcOrd="0" destOrd="0" presId="urn:microsoft.com/office/officeart/2005/8/layout/vList5"/>
    <dgm:cxn modelId="{5EA3F8F6-6852-47AE-90E7-B91D4E418D1F}" type="presOf" srcId="{0E766FB8-8794-46C3-A47C-28DFD4A37981}" destId="{494C7528-9D78-43BF-9397-676AF5A3DFF5}" srcOrd="0" destOrd="1" presId="urn:microsoft.com/office/officeart/2005/8/layout/vList5"/>
    <dgm:cxn modelId="{31043212-2C99-4618-8456-F1ED428FB271}" type="presParOf" srcId="{1E4041EF-BB9D-4CC4-A6A1-8842F89288B3}" destId="{C5CD8AB7-E680-4082-91B3-42B4D4305073}" srcOrd="0" destOrd="0" presId="urn:microsoft.com/office/officeart/2005/8/layout/vList5"/>
    <dgm:cxn modelId="{E54454D2-B238-4B46-BBBB-8C6182B93124}" type="presParOf" srcId="{C5CD8AB7-E680-4082-91B3-42B4D4305073}" destId="{3BF8A6BC-3E6B-4C37-85C0-A6274C42903E}" srcOrd="0" destOrd="0" presId="urn:microsoft.com/office/officeart/2005/8/layout/vList5"/>
    <dgm:cxn modelId="{0A9017D7-2CFA-475C-A964-30A7B327314E}" type="presParOf" srcId="{C5CD8AB7-E680-4082-91B3-42B4D4305073}" destId="{B099B08B-9CFD-4D02-B179-9F18A3001EC8}" srcOrd="1" destOrd="0" presId="urn:microsoft.com/office/officeart/2005/8/layout/vList5"/>
    <dgm:cxn modelId="{6CAEE006-3D8B-48EB-88AA-B044880BA309}" type="presParOf" srcId="{1E4041EF-BB9D-4CC4-A6A1-8842F89288B3}" destId="{228FAD2F-D6BD-480B-BFDA-1B65F0C58B8A}" srcOrd="1" destOrd="0" presId="urn:microsoft.com/office/officeart/2005/8/layout/vList5"/>
    <dgm:cxn modelId="{ECEAA03A-C81A-4359-873E-8BD9B12FA276}" type="presParOf" srcId="{1E4041EF-BB9D-4CC4-A6A1-8842F89288B3}" destId="{B351034B-59B3-4C29-8845-E48CA7982A71}" srcOrd="2" destOrd="0" presId="urn:microsoft.com/office/officeart/2005/8/layout/vList5"/>
    <dgm:cxn modelId="{91A1D8B7-D852-4352-8CC0-81E9C858035A}" type="presParOf" srcId="{B351034B-59B3-4C29-8845-E48CA7982A71}" destId="{CCE6885B-663E-4523-9DF8-85774651EC97}" srcOrd="0" destOrd="0" presId="urn:microsoft.com/office/officeart/2005/8/layout/vList5"/>
    <dgm:cxn modelId="{94925537-A4A4-4DB0-A978-E082333D3C4B}" type="presParOf" srcId="{B351034B-59B3-4C29-8845-E48CA7982A71}" destId="{494C7528-9D78-43BF-9397-676AF5A3DFF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7C30F-9AAE-476F-A633-5E1AF9057D2B}">
      <dsp:nvSpPr>
        <dsp:cNvPr id="0" name=""/>
        <dsp:cNvSpPr/>
      </dsp:nvSpPr>
      <dsp:spPr>
        <a:xfrm rot="5400000">
          <a:off x="6091013" y="-2460163"/>
          <a:ext cx="1037272" cy="622084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t>Salivary amylase, salivary lipase</a:t>
          </a:r>
        </a:p>
        <a:p>
          <a:pPr marL="285750" lvl="1" indent="-285750" algn="l" defTabSz="1333500">
            <a:lnSpc>
              <a:spcPct val="90000"/>
            </a:lnSpc>
            <a:spcBef>
              <a:spcPct val="0"/>
            </a:spcBef>
            <a:spcAft>
              <a:spcPct val="15000"/>
            </a:spcAft>
            <a:buChar char="•"/>
          </a:pPr>
          <a:r>
            <a:rPr lang="en-US" sz="3000" kern="1200" dirty="0"/>
            <a:t>No major hormones</a:t>
          </a:r>
        </a:p>
      </dsp:txBody>
      <dsp:txXfrm rot="-5400000">
        <a:off x="3499227" y="182258"/>
        <a:ext cx="6170211" cy="936002"/>
      </dsp:txXfrm>
    </dsp:sp>
    <dsp:sp modelId="{762D0446-3550-420E-AC29-AEE7D64EE89F}">
      <dsp:nvSpPr>
        <dsp:cNvPr id="0" name=""/>
        <dsp:cNvSpPr/>
      </dsp:nvSpPr>
      <dsp:spPr>
        <a:xfrm>
          <a:off x="0" y="1964"/>
          <a:ext cx="3499226" cy="12965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mouth</a:t>
          </a:r>
        </a:p>
      </dsp:txBody>
      <dsp:txXfrm>
        <a:off x="63294" y="65258"/>
        <a:ext cx="3372638" cy="1170002"/>
      </dsp:txXfrm>
    </dsp:sp>
    <dsp:sp modelId="{67938AA7-D6DC-4F82-9455-7793E278C649}">
      <dsp:nvSpPr>
        <dsp:cNvPr id="0" name=""/>
        <dsp:cNvSpPr/>
      </dsp:nvSpPr>
      <dsp:spPr>
        <a:xfrm rot="5400000">
          <a:off x="6091013" y="-1098743"/>
          <a:ext cx="1037272" cy="622084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t>Gastric lipase, pepsinogen, HCL</a:t>
          </a:r>
        </a:p>
        <a:p>
          <a:pPr marL="285750" lvl="1" indent="-285750" algn="l" defTabSz="1333500">
            <a:lnSpc>
              <a:spcPct val="90000"/>
            </a:lnSpc>
            <a:spcBef>
              <a:spcPct val="0"/>
            </a:spcBef>
            <a:spcAft>
              <a:spcPct val="15000"/>
            </a:spcAft>
            <a:buChar char="•"/>
          </a:pPr>
          <a:r>
            <a:rPr lang="en-US" sz="3000" kern="1200" dirty="0"/>
            <a:t>Hormone-gastrin, ghrelin</a:t>
          </a:r>
        </a:p>
      </dsp:txBody>
      <dsp:txXfrm rot="-5400000">
        <a:off x="3499227" y="1543678"/>
        <a:ext cx="6170211" cy="936002"/>
      </dsp:txXfrm>
    </dsp:sp>
    <dsp:sp modelId="{F1D23507-F901-4030-BCB6-D5B9BFF5CF04}">
      <dsp:nvSpPr>
        <dsp:cNvPr id="0" name=""/>
        <dsp:cNvSpPr/>
      </dsp:nvSpPr>
      <dsp:spPr>
        <a:xfrm>
          <a:off x="0" y="1363384"/>
          <a:ext cx="3499226" cy="12965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stomach</a:t>
          </a:r>
        </a:p>
      </dsp:txBody>
      <dsp:txXfrm>
        <a:off x="63294" y="1426678"/>
        <a:ext cx="3372638" cy="1170002"/>
      </dsp:txXfrm>
    </dsp:sp>
    <dsp:sp modelId="{9B289641-BDD6-4BA5-AB99-50126302875F}">
      <dsp:nvSpPr>
        <dsp:cNvPr id="0" name=""/>
        <dsp:cNvSpPr/>
      </dsp:nvSpPr>
      <dsp:spPr>
        <a:xfrm rot="5400000">
          <a:off x="6091013" y="262676"/>
          <a:ext cx="1037272" cy="622084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a:t>Bile</a:t>
          </a:r>
        </a:p>
        <a:p>
          <a:pPr marL="285750" lvl="1" indent="-285750" algn="l" defTabSz="1333500">
            <a:lnSpc>
              <a:spcPct val="90000"/>
            </a:lnSpc>
            <a:spcBef>
              <a:spcPct val="0"/>
            </a:spcBef>
            <a:spcAft>
              <a:spcPct val="15000"/>
            </a:spcAft>
            <a:buChar char="•"/>
          </a:pPr>
          <a:r>
            <a:rPr lang="en-US" sz="3000" kern="1200" dirty="0"/>
            <a:t>No hormone</a:t>
          </a:r>
        </a:p>
      </dsp:txBody>
      <dsp:txXfrm rot="-5400000">
        <a:off x="3499227" y="2905098"/>
        <a:ext cx="6170211" cy="936002"/>
      </dsp:txXfrm>
    </dsp:sp>
    <dsp:sp modelId="{EB2DC71E-7F89-446D-8FEC-6F299924B8AD}">
      <dsp:nvSpPr>
        <dsp:cNvPr id="0" name=""/>
        <dsp:cNvSpPr/>
      </dsp:nvSpPr>
      <dsp:spPr>
        <a:xfrm>
          <a:off x="0" y="2724804"/>
          <a:ext cx="3499226" cy="12965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liver</a:t>
          </a:r>
        </a:p>
      </dsp:txBody>
      <dsp:txXfrm>
        <a:off x="63294" y="2788098"/>
        <a:ext cx="3372638" cy="1170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9B08B-9CFD-4D02-B179-9F18A3001EC8}">
      <dsp:nvSpPr>
        <dsp:cNvPr id="0" name=""/>
        <dsp:cNvSpPr/>
      </dsp:nvSpPr>
      <dsp:spPr>
        <a:xfrm rot="5400000">
          <a:off x="5824622" y="-2129090"/>
          <a:ext cx="1570053" cy="622084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Pancreatic juice</a:t>
          </a:r>
        </a:p>
        <a:p>
          <a:pPr marL="285750" lvl="1" indent="-285750" algn="l" defTabSz="1422400">
            <a:lnSpc>
              <a:spcPct val="90000"/>
            </a:lnSpc>
            <a:spcBef>
              <a:spcPct val="0"/>
            </a:spcBef>
            <a:spcAft>
              <a:spcPct val="15000"/>
            </a:spcAft>
            <a:buChar char="•"/>
          </a:pPr>
          <a:r>
            <a:rPr lang="en-US" sz="3200" kern="1200" dirty="0"/>
            <a:t>Hormone-secretin, somatostatin, insulin, glucagon</a:t>
          </a:r>
        </a:p>
      </dsp:txBody>
      <dsp:txXfrm rot="-5400000">
        <a:off x="3499226" y="272950"/>
        <a:ext cx="6144202" cy="1416765"/>
      </dsp:txXfrm>
    </dsp:sp>
    <dsp:sp modelId="{3BF8A6BC-3E6B-4C37-85C0-A6274C42903E}">
      <dsp:nvSpPr>
        <dsp:cNvPr id="0" name=""/>
        <dsp:cNvSpPr/>
      </dsp:nvSpPr>
      <dsp:spPr>
        <a:xfrm>
          <a:off x="0" y="49"/>
          <a:ext cx="3499226" cy="19625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marL="0" lvl="0" indent="0" algn="ctr" defTabSz="2578100">
            <a:lnSpc>
              <a:spcPct val="90000"/>
            </a:lnSpc>
            <a:spcBef>
              <a:spcPct val="0"/>
            </a:spcBef>
            <a:spcAft>
              <a:spcPct val="35000"/>
            </a:spcAft>
            <a:buNone/>
          </a:pPr>
          <a:r>
            <a:rPr lang="en-US" sz="5800" kern="1200" dirty="0"/>
            <a:t>pancreas</a:t>
          </a:r>
        </a:p>
      </dsp:txBody>
      <dsp:txXfrm>
        <a:off x="95805" y="95854"/>
        <a:ext cx="3307616" cy="1770956"/>
      </dsp:txXfrm>
    </dsp:sp>
    <dsp:sp modelId="{494C7528-9D78-43BF-9397-676AF5A3DFF5}">
      <dsp:nvSpPr>
        <dsp:cNvPr id="0" name=""/>
        <dsp:cNvSpPr/>
      </dsp:nvSpPr>
      <dsp:spPr>
        <a:xfrm rot="5400000">
          <a:off x="5824622" y="-68395"/>
          <a:ext cx="1570053" cy="622084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t>Brush border enzymes</a:t>
          </a:r>
        </a:p>
        <a:p>
          <a:pPr marL="285750" lvl="1" indent="-285750" algn="l" defTabSz="1422400">
            <a:lnSpc>
              <a:spcPct val="90000"/>
            </a:lnSpc>
            <a:spcBef>
              <a:spcPct val="0"/>
            </a:spcBef>
            <a:spcAft>
              <a:spcPct val="15000"/>
            </a:spcAft>
            <a:buChar char="•"/>
          </a:pPr>
          <a:r>
            <a:rPr lang="en-US" sz="3200" kern="1200" dirty="0"/>
            <a:t>Hormone- cholecystokinin, somatostatin, secretin, motilin</a:t>
          </a:r>
        </a:p>
      </dsp:txBody>
      <dsp:txXfrm rot="-5400000">
        <a:off x="3499226" y="2333645"/>
        <a:ext cx="6144202" cy="1416765"/>
      </dsp:txXfrm>
    </dsp:sp>
    <dsp:sp modelId="{CCE6885B-663E-4523-9DF8-85774651EC97}">
      <dsp:nvSpPr>
        <dsp:cNvPr id="0" name=""/>
        <dsp:cNvSpPr/>
      </dsp:nvSpPr>
      <dsp:spPr>
        <a:xfrm>
          <a:off x="0" y="2060744"/>
          <a:ext cx="3499226" cy="196256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marL="0" lvl="0" indent="0" algn="ctr" defTabSz="2578100">
            <a:lnSpc>
              <a:spcPct val="90000"/>
            </a:lnSpc>
            <a:spcBef>
              <a:spcPct val="0"/>
            </a:spcBef>
            <a:spcAft>
              <a:spcPct val="35000"/>
            </a:spcAft>
            <a:buNone/>
          </a:pPr>
          <a:r>
            <a:rPr lang="en-US" sz="5800" kern="1200" dirty="0"/>
            <a:t>small intestine</a:t>
          </a:r>
        </a:p>
      </dsp:txBody>
      <dsp:txXfrm>
        <a:off x="95805" y="2156549"/>
        <a:ext cx="3307616" cy="177095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5629DA2-59C1-41FE-BCA4-C226DC366934}" type="datetimeFigureOut">
              <a:rPr lang="en-US" smtClean="0"/>
              <a:t>11/9/2020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CCEDB89-60EA-481A-BC6B-4953995BA863}" type="slidenum">
              <a:rPr lang="en-US" smtClean="0"/>
              <a:t>‹#›</a:t>
            </a:fld>
            <a:endParaRPr lang="en-US"/>
          </a:p>
        </p:txBody>
      </p:sp>
    </p:spTree>
    <p:extLst>
      <p:ext uri="{BB962C8B-B14F-4D97-AF65-F5344CB8AC3E}">
        <p14:creationId xmlns:p14="http://schemas.microsoft.com/office/powerpoint/2010/main" val="6973355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3E81604-DEE6-4F7D-9E9A-EE6976467BB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DE0B0-6D72-483A-96D7-4869453156E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8750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E81604-DEE6-4F7D-9E9A-EE6976467BB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DE0B0-6D72-483A-96D7-4869453156E2}" type="slidenum">
              <a:rPr lang="en-US" smtClean="0"/>
              <a:t>‹#›</a:t>
            </a:fld>
            <a:endParaRPr lang="en-US"/>
          </a:p>
        </p:txBody>
      </p:sp>
    </p:spTree>
    <p:extLst>
      <p:ext uri="{BB962C8B-B14F-4D97-AF65-F5344CB8AC3E}">
        <p14:creationId xmlns:p14="http://schemas.microsoft.com/office/powerpoint/2010/main" val="3528841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E81604-DEE6-4F7D-9E9A-EE6976467BB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DE0B0-6D72-483A-96D7-4869453156E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046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E81604-DEE6-4F7D-9E9A-EE6976467BB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DE0B0-6D72-483A-96D7-4869453156E2}" type="slidenum">
              <a:rPr lang="en-US" smtClean="0"/>
              <a:t>‹#›</a:t>
            </a:fld>
            <a:endParaRPr lang="en-US"/>
          </a:p>
        </p:txBody>
      </p:sp>
    </p:spTree>
    <p:extLst>
      <p:ext uri="{BB962C8B-B14F-4D97-AF65-F5344CB8AC3E}">
        <p14:creationId xmlns:p14="http://schemas.microsoft.com/office/powerpoint/2010/main" val="2416192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E81604-DEE6-4F7D-9E9A-EE6976467BB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DE0B0-6D72-483A-96D7-4869453156E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0149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E81604-DEE6-4F7D-9E9A-EE6976467BB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DE0B0-6D72-483A-96D7-4869453156E2}" type="slidenum">
              <a:rPr lang="en-US" smtClean="0"/>
              <a:t>‹#›</a:t>
            </a:fld>
            <a:endParaRPr lang="en-US"/>
          </a:p>
        </p:txBody>
      </p:sp>
    </p:spTree>
    <p:extLst>
      <p:ext uri="{BB962C8B-B14F-4D97-AF65-F5344CB8AC3E}">
        <p14:creationId xmlns:p14="http://schemas.microsoft.com/office/powerpoint/2010/main" val="104761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E81604-DEE6-4F7D-9E9A-EE6976467BB6}"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DE0B0-6D72-483A-96D7-4869453156E2}" type="slidenum">
              <a:rPr lang="en-US" smtClean="0"/>
              <a:t>‹#›</a:t>
            </a:fld>
            <a:endParaRPr lang="en-US"/>
          </a:p>
        </p:txBody>
      </p:sp>
    </p:spTree>
    <p:extLst>
      <p:ext uri="{BB962C8B-B14F-4D97-AF65-F5344CB8AC3E}">
        <p14:creationId xmlns:p14="http://schemas.microsoft.com/office/powerpoint/2010/main" val="252773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E81604-DEE6-4F7D-9E9A-EE6976467BB6}"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DE0B0-6D72-483A-96D7-4869453156E2}" type="slidenum">
              <a:rPr lang="en-US" smtClean="0"/>
              <a:t>‹#›</a:t>
            </a:fld>
            <a:endParaRPr lang="en-US"/>
          </a:p>
        </p:txBody>
      </p:sp>
    </p:spTree>
    <p:extLst>
      <p:ext uri="{BB962C8B-B14F-4D97-AF65-F5344CB8AC3E}">
        <p14:creationId xmlns:p14="http://schemas.microsoft.com/office/powerpoint/2010/main" val="18037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81604-DEE6-4F7D-9E9A-EE6976467BB6}"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DE0B0-6D72-483A-96D7-4869453156E2}" type="slidenum">
              <a:rPr lang="en-US" smtClean="0"/>
              <a:t>‹#›</a:t>
            </a:fld>
            <a:endParaRPr lang="en-US"/>
          </a:p>
        </p:txBody>
      </p:sp>
    </p:spTree>
    <p:extLst>
      <p:ext uri="{BB962C8B-B14F-4D97-AF65-F5344CB8AC3E}">
        <p14:creationId xmlns:p14="http://schemas.microsoft.com/office/powerpoint/2010/main" val="2294249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3E81604-DEE6-4F7D-9E9A-EE6976467BB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DE0B0-6D72-483A-96D7-4869453156E2}" type="slidenum">
              <a:rPr lang="en-US" smtClean="0"/>
              <a:t>‹#›</a:t>
            </a:fld>
            <a:endParaRPr lang="en-US"/>
          </a:p>
        </p:txBody>
      </p:sp>
    </p:spTree>
    <p:extLst>
      <p:ext uri="{BB962C8B-B14F-4D97-AF65-F5344CB8AC3E}">
        <p14:creationId xmlns:p14="http://schemas.microsoft.com/office/powerpoint/2010/main" val="188404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3E81604-DEE6-4F7D-9E9A-EE6976467BB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DE0B0-6D72-483A-96D7-4869453156E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17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3E81604-DEE6-4F7D-9E9A-EE6976467BB6}" type="datetimeFigureOut">
              <a:rPr lang="en-US" smtClean="0"/>
              <a:t>11/9/2020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F8DE0B0-6D72-483A-96D7-4869453156E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143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SCIENCE</a:t>
            </a:r>
          </a:p>
        </p:txBody>
      </p:sp>
      <p:sp>
        <p:nvSpPr>
          <p:cNvPr id="3" name="Subtitle 2"/>
          <p:cNvSpPr>
            <a:spLocks noGrp="1"/>
          </p:cNvSpPr>
          <p:nvPr>
            <p:ph type="subTitle" idx="1"/>
          </p:nvPr>
        </p:nvSpPr>
        <p:spPr/>
        <p:txBody>
          <a:bodyPr/>
          <a:lstStyle/>
          <a:p>
            <a:r>
              <a:rPr lang="en-US"/>
              <a:t>Jackie </a:t>
            </a:r>
            <a:r>
              <a:rPr lang="en-US" dirty="0"/>
              <a:t>Aycock</a:t>
            </a:r>
          </a:p>
          <a:p>
            <a:r>
              <a:rPr lang="en-US" dirty="0"/>
              <a:t>Student Success Coach</a:t>
            </a:r>
          </a:p>
          <a:p>
            <a:r>
              <a:rPr lang="en-US" dirty="0"/>
              <a:t>TEAS TEST PRACTICE</a:t>
            </a:r>
          </a:p>
        </p:txBody>
      </p:sp>
      <p:pic>
        <p:nvPicPr>
          <p:cNvPr id="5" name="Picture 4">
            <a:extLst>
              <a:ext uri="{FF2B5EF4-FFF2-40B4-BE49-F238E27FC236}">
                <a16:creationId xmlns:a16="http://schemas.microsoft.com/office/drawing/2014/main" id="{6A17AF27-CDA0-4967-A75E-6C04A072EE9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5290844"/>
            <a:ext cx="4572009" cy="801626"/>
          </a:xfrm>
          <a:prstGeom prst="rect">
            <a:avLst/>
          </a:prstGeom>
        </p:spPr>
      </p:pic>
    </p:spTree>
    <p:extLst>
      <p:ext uri="{BB962C8B-B14F-4D97-AF65-F5344CB8AC3E}">
        <p14:creationId xmlns:p14="http://schemas.microsoft.com/office/powerpoint/2010/main" val="2135920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Neuromuscular system</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Main function: Nerves and muscles affect every part of the body; control involuntary and voluntary movement.</a:t>
            </a:r>
          </a:p>
          <a:p>
            <a:pPr>
              <a:buFont typeface="Wingdings" panose="05000000000000000000" pitchFamily="2" charset="2"/>
              <a:buChar char="§"/>
            </a:pPr>
            <a:r>
              <a:rPr lang="en-US" dirty="0"/>
              <a:t>Nerves: Bundles of axons (nerve fibers) that transmit signals (or electrical impulses) from the central nervous system to the peripheral organs</a:t>
            </a:r>
          </a:p>
          <a:p>
            <a:pPr>
              <a:buFont typeface="Wingdings" panose="05000000000000000000" pitchFamily="2" charset="2"/>
              <a:buChar char="§"/>
            </a:pPr>
            <a:r>
              <a:rPr lang="en-US" dirty="0"/>
              <a:t>Autonomic nervous system: Controls involuntary movement, such as heart rhythm, digestion and breathing</a:t>
            </a:r>
          </a:p>
          <a:p>
            <a:pPr>
              <a:buFont typeface="Wingdings" panose="05000000000000000000" pitchFamily="2" charset="2"/>
              <a:buChar char="§"/>
            </a:pPr>
            <a:r>
              <a:rPr lang="en-US" dirty="0"/>
              <a:t>Muscles: soft tissues, or myofibrils, made up of sarcomere units, each containing long strands of proteins. They respond to nerve impulses to produce force and motion.</a:t>
            </a:r>
          </a:p>
          <a:p>
            <a:endParaRPr lang="en-US" dirty="0"/>
          </a:p>
          <a:p>
            <a:endParaRPr lang="en-US" dirty="0"/>
          </a:p>
        </p:txBody>
      </p:sp>
    </p:spTree>
    <p:extLst>
      <p:ext uri="{BB962C8B-B14F-4D97-AF65-F5344CB8AC3E}">
        <p14:creationId xmlns:p14="http://schemas.microsoft.com/office/powerpoint/2010/main" val="2171653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Reproductive system</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Main  functions: The male reproductive system involves physical structures, hormones, and secretions and works with the endocrine system.</a:t>
            </a:r>
          </a:p>
          <a:p>
            <a:pPr>
              <a:buFont typeface="Wingdings" panose="05000000000000000000" pitchFamily="2" charset="2"/>
              <a:buChar char="§"/>
            </a:pPr>
            <a:r>
              <a:rPr lang="en-US" dirty="0"/>
              <a:t>Major components of the male system: penis, vas deferens, urethra, prostate, seminal vesicles, testes, and scrotum</a:t>
            </a:r>
          </a:p>
          <a:p>
            <a:pPr>
              <a:buFont typeface="Wingdings" panose="05000000000000000000" pitchFamily="2" charset="2"/>
              <a:buChar char="§"/>
            </a:pPr>
            <a:r>
              <a:rPr lang="en-US" dirty="0"/>
              <a:t>The scrotum holds the testes away from the body to lower their temperature for sperm production</a:t>
            </a:r>
          </a:p>
        </p:txBody>
      </p:sp>
    </p:spTree>
    <p:extLst>
      <p:ext uri="{BB962C8B-B14F-4D97-AF65-F5344CB8AC3E}">
        <p14:creationId xmlns:p14="http://schemas.microsoft.com/office/powerpoint/2010/main" val="804095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Major components of female system: ovaries, fallopian tubes, uterus, cervix, and vagina</a:t>
            </a:r>
          </a:p>
          <a:p>
            <a:pPr>
              <a:buFont typeface="Wingdings" panose="05000000000000000000" pitchFamily="2" charset="2"/>
              <a:buChar char="§"/>
            </a:pPr>
            <a:r>
              <a:rPr lang="en-US" dirty="0"/>
              <a:t>Estrogen: made in the ovaries and causes the egg to mature and the uterine endometrium to thicken</a:t>
            </a:r>
          </a:p>
          <a:p>
            <a:endParaRPr lang="en-US" dirty="0"/>
          </a:p>
        </p:txBody>
      </p:sp>
    </p:spTree>
    <p:extLst>
      <p:ext uri="{BB962C8B-B14F-4D97-AF65-F5344CB8AC3E}">
        <p14:creationId xmlns:p14="http://schemas.microsoft.com/office/powerpoint/2010/main" val="2454572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Integumentary system</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Main function: organs and glands protect the body and regulate temperature,  including skin, hair, and nails.</a:t>
            </a:r>
          </a:p>
          <a:p>
            <a:pPr>
              <a:buFont typeface="Wingdings" panose="05000000000000000000" pitchFamily="2" charset="2"/>
              <a:buChar char="§"/>
            </a:pPr>
            <a:r>
              <a:rPr lang="en-US" dirty="0"/>
              <a:t>Responsible for some excretion (e.g., water and minerals, such as sodium, chloride and magnesium)</a:t>
            </a:r>
          </a:p>
          <a:p>
            <a:pPr>
              <a:buFont typeface="Wingdings" panose="05000000000000000000" pitchFamily="2" charset="2"/>
              <a:buChar char="§"/>
            </a:pPr>
            <a:r>
              <a:rPr lang="en-US" dirty="0"/>
              <a:t>Takes part in thermoregulation: When the body is too warm, sweat is produced and released. When the body is too cold, blood vessels constrict, reducing the amount of blood brought to the skin surface.</a:t>
            </a:r>
          </a:p>
          <a:p>
            <a:pPr>
              <a:buFont typeface="Wingdings" panose="05000000000000000000" pitchFamily="2" charset="2"/>
              <a:buChar char="§"/>
            </a:pPr>
            <a:r>
              <a:rPr lang="en-US" dirty="0"/>
              <a:t>The skin produces vitamin-D</a:t>
            </a:r>
            <a:r>
              <a:rPr lang="en-US" b="1" dirty="0"/>
              <a:t> </a:t>
            </a:r>
            <a:r>
              <a:rPr lang="en-US" dirty="0"/>
              <a:t>when hit by ultraviolet light.</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313416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Endocrine System</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a:t>Main function: Organs increase hormones that regulate many patterns in the body into the circulatory system.</a:t>
            </a:r>
          </a:p>
          <a:p>
            <a:pPr>
              <a:buFont typeface="Wingdings" panose="05000000000000000000" pitchFamily="2" charset="2"/>
              <a:buChar char="§"/>
            </a:pPr>
            <a:r>
              <a:rPr lang="en-US" dirty="0"/>
              <a:t>Major glands: pineal, hypothalamus, pituitary, thyroid and parathyroid, thymus, adrenal, pancreas, and ovaries or testes</a:t>
            </a:r>
          </a:p>
          <a:p>
            <a:pPr>
              <a:buFont typeface="Wingdings" panose="05000000000000000000" pitchFamily="2" charset="2"/>
              <a:buChar char="§"/>
            </a:pPr>
            <a:r>
              <a:rPr lang="en-US" dirty="0"/>
              <a:t>Regulates blood production, appetite, reproduction, brain function, sleep cycle, salt and water, homeostasis, growth, sexual development, and response to stress or injury</a:t>
            </a:r>
          </a:p>
          <a:p>
            <a:pPr>
              <a:buFont typeface="Wingdings" panose="05000000000000000000" pitchFamily="2" charset="2"/>
              <a:buChar char="§"/>
            </a:pPr>
            <a:r>
              <a:rPr lang="en-US" dirty="0"/>
              <a:t>The nervous and endocrine systems integrate at the hypothalamus.</a:t>
            </a:r>
          </a:p>
          <a:p>
            <a:pPr>
              <a:buFont typeface="Wingdings" panose="05000000000000000000" pitchFamily="2" charset="2"/>
              <a:buChar char="§"/>
            </a:pPr>
            <a:r>
              <a:rPr lang="en-US" dirty="0"/>
              <a:t>The nervous system receives electrical impulses to send signals and activate the pituitary, which releases hormones to other glands.</a:t>
            </a:r>
          </a:p>
          <a:p>
            <a:pPr>
              <a:buFont typeface="Wingdings" panose="05000000000000000000" pitchFamily="2" charset="2"/>
              <a:buChar char="§"/>
            </a:pPr>
            <a:r>
              <a:rPr lang="en-US" dirty="0"/>
              <a:t>The endocrine system acts more slowly than nervous system but the effects are longer lasting.</a:t>
            </a:r>
          </a:p>
        </p:txBody>
      </p:sp>
    </p:spTree>
    <p:extLst>
      <p:ext uri="{BB962C8B-B14F-4D97-AF65-F5344CB8AC3E}">
        <p14:creationId xmlns:p14="http://schemas.microsoft.com/office/powerpoint/2010/main" val="2473484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Genitourinary (urogenital) system</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Main functions: excretory process</a:t>
            </a:r>
          </a:p>
          <a:p>
            <a:pPr>
              <a:buFont typeface="Wingdings" panose="05000000000000000000" pitchFamily="2" charset="2"/>
              <a:buChar char="§"/>
            </a:pPr>
            <a:r>
              <a:rPr lang="en-US" dirty="0"/>
              <a:t>Major organs: kidneys, ureters, urinary bladder and urethra</a:t>
            </a:r>
          </a:p>
          <a:p>
            <a:pPr>
              <a:buFont typeface="Wingdings" panose="05000000000000000000" pitchFamily="2" charset="2"/>
              <a:buChar char="§"/>
            </a:pPr>
            <a:r>
              <a:rPr lang="en-US" dirty="0"/>
              <a:t>Kidneys filter blood, create urine, stabilize water balance, maintain blood pressure, and produce an active form of vitamin-D.</a:t>
            </a:r>
          </a:p>
          <a:p>
            <a:pPr>
              <a:buFont typeface="Wingdings" panose="05000000000000000000" pitchFamily="2" charset="2"/>
              <a:buChar char="§"/>
            </a:pPr>
            <a:r>
              <a:rPr lang="en-US" dirty="0"/>
              <a:t>Males have a longer</a:t>
            </a:r>
            <a:r>
              <a:rPr lang="en-US" b="1" dirty="0"/>
              <a:t> </a:t>
            </a:r>
            <a:r>
              <a:rPr lang="en-US" dirty="0"/>
              <a:t>urethra, which passes through the penis and carries urine and sperm.</a:t>
            </a:r>
          </a:p>
          <a:p>
            <a:pPr>
              <a:buFont typeface="Wingdings" panose="05000000000000000000" pitchFamily="2" charset="2"/>
              <a:buChar char="§"/>
            </a:pPr>
            <a:r>
              <a:rPr lang="en-US" dirty="0"/>
              <a:t>Ureters: small tubes that carry urine to the </a:t>
            </a:r>
            <a:r>
              <a:rPr lang="en-US" b="1" dirty="0"/>
              <a:t> </a:t>
            </a:r>
            <a:r>
              <a:rPr lang="en-US" dirty="0"/>
              <a:t>urinary bladder where it is held until it is released through the urethra.</a:t>
            </a:r>
          </a:p>
        </p:txBody>
      </p:sp>
    </p:spTree>
    <p:extLst>
      <p:ext uri="{BB962C8B-B14F-4D97-AF65-F5344CB8AC3E}">
        <p14:creationId xmlns:p14="http://schemas.microsoft.com/office/powerpoint/2010/main" val="7879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Immune system</a:t>
            </a:r>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
            </a:pPr>
            <a:r>
              <a:rPr lang="en-US" dirty="0"/>
              <a:t>Main functions: prevents the entry of pathogens through the use of barriers, such as the skin and secretions</a:t>
            </a:r>
          </a:p>
          <a:p>
            <a:pPr>
              <a:buFont typeface="Wingdings" panose="05000000000000000000" pitchFamily="2" charset="2"/>
              <a:buChar char="§"/>
            </a:pPr>
            <a:r>
              <a:rPr lang="en-US" dirty="0"/>
              <a:t>If the barriers are breached, there are cells and chemicals that attack the pathogens.</a:t>
            </a:r>
          </a:p>
          <a:p>
            <a:pPr>
              <a:buFont typeface="Wingdings" panose="05000000000000000000" pitchFamily="2" charset="2"/>
              <a:buChar char="§"/>
            </a:pPr>
            <a:r>
              <a:rPr lang="en-US" dirty="0"/>
              <a:t>If the attack fails, the adaptive immune system identifies, targets, and remembers the pathogen.</a:t>
            </a:r>
          </a:p>
          <a:p>
            <a:pPr>
              <a:buFont typeface="Wingdings" panose="05000000000000000000" pitchFamily="2" charset="2"/>
              <a:buChar char="§"/>
            </a:pPr>
            <a:r>
              <a:rPr lang="en-US" dirty="0"/>
              <a:t>Two major components: Innate and adaptive.</a:t>
            </a:r>
          </a:p>
          <a:p>
            <a:pPr lvl="1">
              <a:buFont typeface="Wingdings" panose="05000000000000000000" pitchFamily="2" charset="2"/>
              <a:buChar char="§"/>
            </a:pPr>
            <a:r>
              <a:rPr lang="en-US" dirty="0"/>
              <a:t>Innate system: a</a:t>
            </a:r>
            <a:r>
              <a:rPr lang="en-US" b="1" dirty="0"/>
              <a:t> </a:t>
            </a:r>
            <a:r>
              <a:rPr lang="en-US" dirty="0"/>
              <a:t>series of non-specific barriers, divided into external (e.g. skin, hair, mucus, and earwax) </a:t>
            </a:r>
          </a:p>
          <a:p>
            <a:pPr marL="128016" lvl="1" indent="0">
              <a:buNone/>
            </a:pPr>
            <a:r>
              <a:rPr lang="en-US" dirty="0"/>
              <a:t>and internal ( e.g. antimicrobials, inflammation, interferons, and complement) that reduces the number of </a:t>
            </a:r>
          </a:p>
          <a:p>
            <a:pPr marL="128016" lvl="1" indent="0">
              <a:buNone/>
            </a:pPr>
            <a:r>
              <a:rPr lang="en-US" dirty="0"/>
              <a:t>pathogens that can enter the body or multiply.</a:t>
            </a:r>
          </a:p>
          <a:p>
            <a:pPr lvl="1">
              <a:buFont typeface="Wingdings" panose="05000000000000000000" pitchFamily="2" charset="2"/>
              <a:buChar char="§"/>
            </a:pPr>
            <a:endParaRPr lang="en-US" b="1" dirty="0"/>
          </a:p>
          <a:p>
            <a:pPr lvl="1">
              <a:buFont typeface="Wingdings" panose="05000000000000000000" pitchFamily="2" charset="2"/>
              <a:buChar char="§"/>
            </a:pPr>
            <a:r>
              <a:rPr lang="en-US" dirty="0"/>
              <a:t>Adaptative system: divided into reaction (i.e., killing pathogens) and prevention (i.e., antibodies)</a:t>
            </a:r>
          </a:p>
          <a:p>
            <a:pPr lvl="1">
              <a:buFont typeface="Wingdings" panose="05000000000000000000" pitchFamily="2" charset="2"/>
              <a:buChar char="§"/>
            </a:pPr>
            <a:endParaRPr lang="en-US" dirty="0"/>
          </a:p>
          <a:p>
            <a:pPr>
              <a:buFont typeface="Wingdings" panose="05000000000000000000" pitchFamily="2" charset="2"/>
              <a:buChar char="§"/>
            </a:pPr>
            <a:r>
              <a:rPr lang="en-US" dirty="0"/>
              <a:t>T-cells recognize the pathogen and activate the B-cells, which multiple rapidly and produce antibodies.</a:t>
            </a:r>
          </a:p>
          <a:p>
            <a:endParaRPr lang="en-US" dirty="0"/>
          </a:p>
        </p:txBody>
      </p:sp>
    </p:spTree>
    <p:extLst>
      <p:ext uri="{BB962C8B-B14F-4D97-AF65-F5344CB8AC3E}">
        <p14:creationId xmlns:p14="http://schemas.microsoft.com/office/powerpoint/2010/main" val="346438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Skeletal system </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a:t>Three functions: movement, protection, and metabolism</a:t>
            </a:r>
          </a:p>
          <a:p>
            <a:pPr>
              <a:buFont typeface="Wingdings" panose="05000000000000000000" pitchFamily="2" charset="2"/>
              <a:buChar char="§"/>
            </a:pPr>
            <a:r>
              <a:rPr lang="en-US" dirty="0"/>
              <a:t>Four bone types: long, short, flat, and irregular</a:t>
            </a:r>
          </a:p>
          <a:p>
            <a:pPr lvl="1">
              <a:buFont typeface="Wingdings" panose="05000000000000000000" pitchFamily="2" charset="2"/>
              <a:buChar char="§"/>
            </a:pPr>
            <a:r>
              <a:rPr lang="en-US" dirty="0"/>
              <a:t>Long bones, such as the </a:t>
            </a:r>
            <a:r>
              <a:rPr lang="en-US" dirty="0" err="1"/>
              <a:t>humerus</a:t>
            </a:r>
            <a:r>
              <a:rPr lang="en-US" dirty="0"/>
              <a:t>, ulna, radius, femur, tibia, and fibula, have hollow shafts containing marrow. </a:t>
            </a:r>
          </a:p>
          <a:p>
            <a:pPr lvl="1">
              <a:buFont typeface="Wingdings" panose="05000000000000000000" pitchFamily="2" charset="2"/>
              <a:buChar char="§"/>
            </a:pPr>
            <a:r>
              <a:rPr lang="en-US" dirty="0"/>
              <a:t>Short bones, such as the toe bones and collarbone, are wider than they are long.</a:t>
            </a:r>
          </a:p>
          <a:p>
            <a:pPr lvl="1">
              <a:buFont typeface="Wingdings" panose="05000000000000000000" pitchFamily="2" charset="2"/>
              <a:buChar char="§"/>
            </a:pPr>
            <a:r>
              <a:rPr lang="en-US" dirty="0"/>
              <a:t>Flat bones, such as the scapula, ribs, and sternum, contain marrow but are not hollow.</a:t>
            </a:r>
          </a:p>
          <a:p>
            <a:pPr lvl="1">
              <a:buFont typeface="Wingdings" panose="05000000000000000000" pitchFamily="2" charset="2"/>
              <a:buChar char="§"/>
            </a:pPr>
            <a:r>
              <a:rPr lang="en-US" dirty="0"/>
              <a:t>Irregular bones, such as the skull, knee, and elbow, are non symmetrical.</a:t>
            </a:r>
          </a:p>
          <a:p>
            <a:pPr>
              <a:buFont typeface="Wingdings" panose="05000000000000000000" pitchFamily="2" charset="2"/>
              <a:buChar char="§"/>
            </a:pPr>
            <a:r>
              <a:rPr lang="en-US" dirty="0"/>
              <a:t>Synovial joints, such as the pivot, ball and socket, and hinge, contain a lubricant and are usually capable of movement.</a:t>
            </a:r>
          </a:p>
          <a:p>
            <a:pPr>
              <a:buFont typeface="Wingdings" panose="05000000000000000000" pitchFamily="2" charset="2"/>
              <a:buChar char="§"/>
            </a:pPr>
            <a:r>
              <a:rPr lang="en-US" dirty="0"/>
              <a:t>Two types of bone cells</a:t>
            </a:r>
          </a:p>
          <a:p>
            <a:pPr lvl="1">
              <a:buFont typeface="Wingdings" panose="05000000000000000000" pitchFamily="2" charset="2"/>
              <a:buChar char="§"/>
            </a:pPr>
            <a:r>
              <a:rPr lang="en-US" dirty="0"/>
              <a:t>osteoclast</a:t>
            </a:r>
          </a:p>
          <a:p>
            <a:pPr lvl="1">
              <a:buFont typeface="Wingdings" panose="05000000000000000000" pitchFamily="2" charset="2"/>
              <a:buChar char="§"/>
            </a:pPr>
            <a:r>
              <a:rPr lang="en-US" dirty="0"/>
              <a:t>osteoblast</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349912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Life and physical sciences</a:t>
            </a:r>
          </a:p>
        </p:txBody>
      </p:sp>
    </p:spTree>
    <p:extLst>
      <p:ext uri="{BB962C8B-B14F-4D97-AF65-F5344CB8AC3E}">
        <p14:creationId xmlns:p14="http://schemas.microsoft.com/office/powerpoint/2010/main" val="2328114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Genetics terminology</a:t>
            </a:r>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
            </a:pPr>
            <a:r>
              <a:rPr lang="en-US" dirty="0"/>
              <a:t>DNA: a nucleic acid that carries the genetic information in cells; it consists of two long chains of nucleotides twisted into a double helix and joined by hydrogen bonds</a:t>
            </a:r>
          </a:p>
          <a:p>
            <a:pPr>
              <a:buFont typeface="Wingdings" panose="05000000000000000000" pitchFamily="2" charset="2"/>
              <a:buChar char="§"/>
            </a:pPr>
            <a:r>
              <a:rPr lang="en-US" dirty="0"/>
              <a:t>Nucleus: membrane-bound organelle containing chromosomes</a:t>
            </a:r>
          </a:p>
          <a:p>
            <a:pPr>
              <a:buFont typeface="Wingdings" panose="05000000000000000000" pitchFamily="2" charset="2"/>
              <a:buChar char="§"/>
            </a:pPr>
            <a:r>
              <a:rPr lang="en-US" dirty="0"/>
              <a:t>Prokaryotic cell: cells without a nuclei and organelles</a:t>
            </a:r>
          </a:p>
          <a:p>
            <a:pPr>
              <a:buFont typeface="Wingdings" panose="05000000000000000000" pitchFamily="2" charset="2"/>
              <a:buChar char="§"/>
            </a:pPr>
            <a:r>
              <a:rPr lang="en-US" dirty="0"/>
              <a:t>Eukaryotic cell: cells with nuclei and organelles</a:t>
            </a:r>
          </a:p>
          <a:p>
            <a:pPr>
              <a:buFont typeface="Wingdings" panose="05000000000000000000" pitchFamily="2" charset="2"/>
              <a:buChar char="§"/>
            </a:pPr>
            <a:r>
              <a:rPr lang="en-US" dirty="0"/>
              <a:t>Meiosis: two-step cell division process that reduces the chromosome number (from diploid to haploid) and creates genetic variation</a:t>
            </a:r>
          </a:p>
          <a:p>
            <a:pPr>
              <a:buFont typeface="Wingdings" panose="05000000000000000000" pitchFamily="2" charset="2"/>
              <a:buChar char="§"/>
            </a:pPr>
            <a:r>
              <a:rPr lang="en-US" dirty="0"/>
              <a:t>Mitosis: division and replication of the nuclear material (DNA) into two identical nuclei; cytokinesis typically occurs creating two identical cells</a:t>
            </a:r>
          </a:p>
          <a:p>
            <a:pPr>
              <a:buFont typeface="Wingdings" panose="05000000000000000000" pitchFamily="2" charset="2"/>
              <a:buChar char="§"/>
            </a:pPr>
            <a:r>
              <a:rPr lang="en-US" dirty="0"/>
              <a:t>Chromosome: a threadlike structure of nucleic acids and proteins found in the nucleus of most living cells. Humans have 22 pairs plus 2 sex chromosomes (XX for women, XY for men), for a total of 46</a:t>
            </a:r>
          </a:p>
          <a:p>
            <a:pPr>
              <a:buFont typeface="Wingdings" panose="05000000000000000000" pitchFamily="2" charset="2"/>
              <a:buChar char="§"/>
            </a:pPr>
            <a:r>
              <a:rPr lang="en-US" dirty="0"/>
              <a:t>Genes: the basic physical and functional units of </a:t>
            </a:r>
            <a:r>
              <a:rPr lang="en-US" dirty="0" err="1"/>
              <a:t>hereditity</a:t>
            </a:r>
            <a:r>
              <a:rPr lang="en-US" dirty="0"/>
              <a:t>; they act as instructions to make molecules called proteins</a:t>
            </a:r>
          </a:p>
          <a:p>
            <a:pPr>
              <a:buFont typeface="Wingdings" panose="05000000000000000000" pitchFamily="2" charset="2"/>
              <a:buChar char="§"/>
            </a:pPr>
            <a:r>
              <a:rPr lang="en-US" dirty="0"/>
              <a:t>Proteins: an important class of molecules found in all living cells; composed of one or more long chains of amino acids, the sequence of which corresponds to the DNA sequence of the gene that encodes it</a:t>
            </a:r>
          </a:p>
          <a:p>
            <a:pPr>
              <a:buFont typeface="Wingdings" panose="05000000000000000000" pitchFamily="2" charset="2"/>
              <a:buChar char="§"/>
            </a:pPr>
            <a:r>
              <a:rPr lang="en-US" dirty="0"/>
              <a:t>Allele: one of two or more versions of a gene; individuals inherit two alleles for each gene, one from each parent</a:t>
            </a:r>
          </a:p>
          <a:p>
            <a:endParaRPr lang="en-US" dirty="0"/>
          </a:p>
        </p:txBody>
      </p:sp>
    </p:spTree>
    <p:extLst>
      <p:ext uri="{BB962C8B-B14F-4D97-AF65-F5344CB8AC3E}">
        <p14:creationId xmlns:p14="http://schemas.microsoft.com/office/powerpoint/2010/main" val="17398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Anatomy and Physiology</a:t>
            </a:r>
          </a:p>
        </p:txBody>
      </p:sp>
      <p:sp>
        <p:nvSpPr>
          <p:cNvPr id="3" name="Content Placeholder 2"/>
          <p:cNvSpPr>
            <a:spLocks noGrp="1"/>
          </p:cNvSpPr>
          <p:nvPr>
            <p:ph idx="1"/>
          </p:nvPr>
        </p:nvSpPr>
        <p:spPr/>
        <p:txBody>
          <a:bodyPr/>
          <a:lstStyle/>
          <a:p>
            <a:r>
              <a:rPr lang="en-US" dirty="0"/>
              <a:t>Positional or directional terms</a:t>
            </a:r>
          </a:p>
          <a:p>
            <a:pPr>
              <a:buFont typeface="Wingdings" panose="05000000000000000000" pitchFamily="2" charset="2"/>
              <a:buChar char="§"/>
            </a:pPr>
            <a:r>
              <a:rPr lang="en-US" dirty="0"/>
              <a:t>Superior (cranial): Toward the head of the body or body structure; above another part of the body</a:t>
            </a:r>
          </a:p>
          <a:p>
            <a:pPr>
              <a:buFont typeface="Wingdings" panose="05000000000000000000" pitchFamily="2" charset="2"/>
              <a:buChar char="§"/>
            </a:pPr>
            <a:r>
              <a:rPr lang="en-US" dirty="0"/>
              <a:t>Inferior (caudal): Toward the lower end of the body or a body structure; below another part of the body</a:t>
            </a:r>
          </a:p>
          <a:p>
            <a:pPr>
              <a:buFont typeface="Wingdings" panose="05000000000000000000" pitchFamily="2" charset="2"/>
              <a:buChar char="§"/>
            </a:pPr>
            <a:r>
              <a:rPr lang="en-US" dirty="0"/>
              <a:t>Ventral (anterior): Toward the front of the body; in front of another structure or body part</a:t>
            </a:r>
          </a:p>
          <a:p>
            <a:pPr>
              <a:buFont typeface="Wingdings" panose="05000000000000000000" pitchFamily="2" charset="2"/>
              <a:buChar char="§"/>
            </a:pPr>
            <a:r>
              <a:rPr lang="en-US" dirty="0"/>
              <a:t>Dorsal (posterior):Toward the back of the body; behind another structure of the body</a:t>
            </a:r>
          </a:p>
          <a:p>
            <a:pPr>
              <a:buFont typeface="Wingdings" panose="05000000000000000000" pitchFamily="2" charset="2"/>
              <a:buChar char="§"/>
            </a:pPr>
            <a:r>
              <a:rPr lang="en-US" dirty="0"/>
              <a:t>Medial: Toward the middle of the </a:t>
            </a:r>
            <a:r>
              <a:rPr lang="en-US" dirty="0" err="1"/>
              <a:t>body;on</a:t>
            </a:r>
            <a:r>
              <a:rPr lang="en-US" dirty="0"/>
              <a:t> the inner side of </a:t>
            </a:r>
            <a:r>
              <a:rPr lang="en-US" dirty="0" err="1"/>
              <a:t>of</a:t>
            </a:r>
            <a:r>
              <a:rPr lang="en-US" dirty="0"/>
              <a:t> another structure of the body part</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619638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Dominant allele: the stronger of two inherited alleles</a:t>
            </a:r>
          </a:p>
          <a:p>
            <a:pPr>
              <a:buFont typeface="Wingdings" panose="05000000000000000000" pitchFamily="2" charset="2"/>
              <a:buChar char="§"/>
            </a:pPr>
            <a:r>
              <a:rPr lang="en-US" dirty="0"/>
              <a:t>Recessive allele: the weaker of the two inherited alleles</a:t>
            </a:r>
          </a:p>
          <a:p>
            <a:pPr>
              <a:buFont typeface="Wingdings" panose="05000000000000000000" pitchFamily="2" charset="2"/>
              <a:buChar char="§"/>
            </a:pPr>
            <a:r>
              <a:rPr lang="en-US" dirty="0"/>
              <a:t>Homozygote: an individual who has inherited two of the same alleles for a particular trait</a:t>
            </a:r>
          </a:p>
          <a:p>
            <a:pPr>
              <a:buFont typeface="Wingdings" panose="05000000000000000000" pitchFamily="2" charset="2"/>
              <a:buChar char="§"/>
            </a:pPr>
            <a:r>
              <a:rPr lang="en-US" dirty="0"/>
              <a:t>Heterozygote: an individual who has inherited two different alleles for a particular trait.</a:t>
            </a:r>
          </a:p>
          <a:p>
            <a:pPr>
              <a:buFont typeface="Wingdings" panose="05000000000000000000" pitchFamily="2" charset="2"/>
              <a:buChar char="§"/>
            </a:pPr>
            <a:r>
              <a:rPr lang="en-US" dirty="0"/>
              <a:t>Genotype: the genetic makeup of an organism or cell.</a:t>
            </a:r>
          </a:p>
          <a:p>
            <a:pPr>
              <a:buFont typeface="Wingdings" panose="05000000000000000000" pitchFamily="2" charset="2"/>
              <a:buChar char="§"/>
            </a:pPr>
            <a:r>
              <a:rPr lang="en-US" dirty="0"/>
              <a:t>Phenotype: an individual’s observable and/or biochemical characteristics, such as height, eye color, and blood type.</a:t>
            </a:r>
          </a:p>
        </p:txBody>
      </p:sp>
    </p:spTree>
    <p:extLst>
      <p:ext uri="{BB962C8B-B14F-4D97-AF65-F5344CB8AC3E}">
        <p14:creationId xmlns:p14="http://schemas.microsoft.com/office/powerpoint/2010/main" val="1470870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Scientific reasoning</a:t>
            </a:r>
          </a:p>
        </p:txBody>
      </p:sp>
    </p:spTree>
    <p:extLst>
      <p:ext uri="{BB962C8B-B14F-4D97-AF65-F5344CB8AC3E}">
        <p14:creationId xmlns:p14="http://schemas.microsoft.com/office/powerpoint/2010/main" val="2555472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of the scientific method:</a:t>
            </a:r>
          </a:p>
        </p:txBody>
      </p:sp>
      <p:sp>
        <p:nvSpPr>
          <p:cNvPr id="3" name="Content Placeholder 2"/>
          <p:cNvSpPr>
            <a:spLocks noGrp="1"/>
          </p:cNvSpPr>
          <p:nvPr>
            <p:ph idx="1"/>
          </p:nvPr>
        </p:nvSpPr>
        <p:spPr/>
        <p:txBody>
          <a:bodyPr/>
          <a:lstStyle/>
          <a:p>
            <a:pPr marL="457200" indent="-457200">
              <a:buFont typeface="+mj-lt"/>
              <a:buAutoNum type="arabicPeriod"/>
            </a:pPr>
            <a:r>
              <a:rPr lang="en-US" dirty="0"/>
              <a:t>Ask a question</a:t>
            </a:r>
          </a:p>
          <a:p>
            <a:pPr marL="457200" indent="-457200">
              <a:buFont typeface="+mj-lt"/>
              <a:buAutoNum type="arabicPeriod"/>
            </a:pPr>
            <a:r>
              <a:rPr lang="en-US" dirty="0"/>
              <a:t>Conduct research</a:t>
            </a:r>
          </a:p>
          <a:p>
            <a:pPr marL="457200" indent="-457200">
              <a:buFont typeface="+mj-lt"/>
              <a:buAutoNum type="arabicPeriod"/>
            </a:pPr>
            <a:r>
              <a:rPr lang="en-US" dirty="0"/>
              <a:t>Develop a hypothesis</a:t>
            </a:r>
          </a:p>
          <a:p>
            <a:pPr marL="457200" indent="-457200">
              <a:buFont typeface="+mj-lt"/>
              <a:buAutoNum type="arabicPeriod"/>
            </a:pPr>
            <a:r>
              <a:rPr lang="en-US" dirty="0"/>
              <a:t>Design and conduct an experiment</a:t>
            </a:r>
          </a:p>
          <a:p>
            <a:pPr marL="457200" indent="-457200">
              <a:buFont typeface="+mj-lt"/>
              <a:buAutoNum type="arabicPeriod"/>
            </a:pPr>
            <a:r>
              <a:rPr lang="en-US" dirty="0"/>
              <a:t>Analyze data</a:t>
            </a:r>
          </a:p>
          <a:p>
            <a:pPr marL="457200" indent="-457200">
              <a:buFont typeface="+mj-lt"/>
              <a:buAutoNum type="arabicPeriod"/>
            </a:pPr>
            <a:r>
              <a:rPr lang="en-US" dirty="0"/>
              <a:t>Accept/reject the hypothesis</a:t>
            </a:r>
          </a:p>
        </p:txBody>
      </p:sp>
    </p:spTree>
    <p:extLst>
      <p:ext uri="{BB962C8B-B14F-4D97-AF65-F5344CB8AC3E}">
        <p14:creationId xmlns:p14="http://schemas.microsoft.com/office/powerpoint/2010/main" val="2438833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Scientific reasoning terms</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Experiment: a scientific procedure to test hypothesis</a:t>
            </a:r>
          </a:p>
          <a:p>
            <a:pPr>
              <a:buFont typeface="Wingdings" panose="05000000000000000000" pitchFamily="2" charset="2"/>
              <a:buChar char="§"/>
            </a:pPr>
            <a:r>
              <a:rPr lang="en-US" dirty="0"/>
              <a:t>Hypothesis: an idea or theory that is not yet proven but can be tested through experimentation</a:t>
            </a:r>
          </a:p>
          <a:p>
            <a:pPr>
              <a:buFont typeface="Wingdings" panose="05000000000000000000" pitchFamily="2" charset="2"/>
              <a:buChar char="§"/>
            </a:pPr>
            <a:r>
              <a:rPr lang="en-US" dirty="0"/>
              <a:t>Independent variable: the variable that is manipulated by researchers to the test the dependent variable; the possible cause</a:t>
            </a:r>
          </a:p>
          <a:p>
            <a:pPr>
              <a:buFont typeface="Wingdings" panose="05000000000000000000" pitchFamily="2" charset="2"/>
              <a:buChar char="§"/>
            </a:pPr>
            <a:r>
              <a:rPr lang="en-US" dirty="0"/>
              <a:t>Control variable: a variable that is held constant</a:t>
            </a:r>
          </a:p>
          <a:p>
            <a:pPr>
              <a:buFont typeface="Wingdings" panose="05000000000000000000" pitchFamily="2" charset="2"/>
              <a:buChar char="§"/>
            </a:pPr>
            <a:r>
              <a:rPr lang="en-US" dirty="0"/>
              <a:t>Dependent variable: the variable that is a possible effect</a:t>
            </a:r>
          </a:p>
        </p:txBody>
      </p:sp>
    </p:spTree>
    <p:extLst>
      <p:ext uri="{BB962C8B-B14F-4D97-AF65-F5344CB8AC3E}">
        <p14:creationId xmlns:p14="http://schemas.microsoft.com/office/powerpoint/2010/main" val="3624037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States of matter</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Gas: an air-like substance that expands to fill the space it is in; the molecules are in constant random motion</a:t>
            </a:r>
          </a:p>
          <a:p>
            <a:pPr>
              <a:buFont typeface="Wingdings" panose="05000000000000000000" pitchFamily="2" charset="2"/>
              <a:buChar char="§"/>
            </a:pPr>
            <a:r>
              <a:rPr lang="en-US" dirty="0"/>
              <a:t>Liquid: a fluid that takes the shape of the container it occupies; it is a substance that has volume but no shape</a:t>
            </a:r>
          </a:p>
          <a:p>
            <a:pPr>
              <a:buFont typeface="Wingdings" panose="05000000000000000000" pitchFamily="2" charset="2"/>
              <a:buChar char="§"/>
            </a:pPr>
            <a:r>
              <a:rPr lang="en-US" dirty="0"/>
              <a:t>Solid: a substance with a defined size and shape; it is a substance that retains its shape and density when not contained</a:t>
            </a:r>
          </a:p>
        </p:txBody>
      </p:sp>
    </p:spTree>
    <p:extLst>
      <p:ext uri="{BB962C8B-B14F-4D97-AF65-F5344CB8AC3E}">
        <p14:creationId xmlns:p14="http://schemas.microsoft.com/office/powerpoint/2010/main" val="2361135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Chemistry terminology</a:t>
            </a:r>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
            </a:pPr>
            <a:r>
              <a:rPr lang="en-US" dirty="0"/>
              <a:t>Anion: a negative ion formed by electron gain relative to the neutral atom or molecule</a:t>
            </a:r>
          </a:p>
          <a:p>
            <a:pPr>
              <a:buFont typeface="Wingdings" panose="05000000000000000000" pitchFamily="2" charset="2"/>
              <a:buChar char="§"/>
            </a:pPr>
            <a:r>
              <a:rPr lang="en-US" dirty="0"/>
              <a:t>Atom: the smallest unit of matter that contains elemental properties; the nucleus of an atom contains neutrons and protons; electrons are outside the nucleus</a:t>
            </a:r>
          </a:p>
          <a:p>
            <a:pPr>
              <a:buFont typeface="Wingdings" panose="05000000000000000000" pitchFamily="2" charset="2"/>
              <a:buChar char="§"/>
            </a:pPr>
            <a:r>
              <a:rPr lang="en-US" dirty="0"/>
              <a:t>Atomic number: the number of protons in the nucleus</a:t>
            </a:r>
          </a:p>
          <a:p>
            <a:pPr>
              <a:buFont typeface="Wingdings" panose="05000000000000000000" pitchFamily="2" charset="2"/>
              <a:buChar char="§"/>
            </a:pPr>
            <a:r>
              <a:rPr lang="en-US" dirty="0"/>
              <a:t>Boiling point: the temperature at which a liquid boils</a:t>
            </a:r>
          </a:p>
          <a:p>
            <a:pPr>
              <a:buFont typeface="Wingdings" panose="05000000000000000000" pitchFamily="2" charset="2"/>
              <a:buChar char="§"/>
            </a:pPr>
            <a:r>
              <a:rPr lang="en-US" dirty="0"/>
              <a:t>Cation: a positive ion formed by electron loss relative to the neutral atom or molecule</a:t>
            </a:r>
          </a:p>
          <a:p>
            <a:pPr>
              <a:buFont typeface="Wingdings" panose="05000000000000000000" pitchFamily="2" charset="2"/>
              <a:buChar char="§"/>
            </a:pPr>
            <a:r>
              <a:rPr lang="en-US" dirty="0"/>
              <a:t>Condensation: the changing of vapor or gas to a liquid</a:t>
            </a:r>
          </a:p>
          <a:p>
            <a:pPr>
              <a:buFont typeface="Wingdings" panose="05000000000000000000" pitchFamily="2" charset="2"/>
              <a:buChar char="§"/>
            </a:pPr>
            <a:r>
              <a:rPr lang="en-US" dirty="0"/>
              <a:t>Covalent bond: a chemical bond in which the electron pairs are shared between atoms</a:t>
            </a:r>
          </a:p>
          <a:p>
            <a:pPr>
              <a:buFont typeface="Wingdings" panose="05000000000000000000" pitchFamily="2" charset="2"/>
              <a:buChar char="§"/>
            </a:pPr>
            <a:r>
              <a:rPr lang="en-US" dirty="0"/>
              <a:t>Critical point: the temperature at which a liquid and gas phases have the same density</a:t>
            </a:r>
          </a:p>
        </p:txBody>
      </p:sp>
    </p:spTree>
    <p:extLst>
      <p:ext uri="{BB962C8B-B14F-4D97-AF65-F5344CB8AC3E}">
        <p14:creationId xmlns:p14="http://schemas.microsoft.com/office/powerpoint/2010/main" val="3993969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
            </a:pPr>
            <a:r>
              <a:rPr lang="en-US" dirty="0"/>
              <a:t>Density: mass per unit of volume</a:t>
            </a:r>
          </a:p>
          <a:p>
            <a:pPr>
              <a:buFont typeface="Wingdings" panose="05000000000000000000" pitchFamily="2" charset="2"/>
              <a:buChar char="§"/>
            </a:pPr>
            <a:r>
              <a:rPr lang="en-US" dirty="0"/>
              <a:t>Diffusion: mingling of substances and movement from areas of high concentration to areas of low concentration</a:t>
            </a:r>
          </a:p>
          <a:p>
            <a:pPr>
              <a:buFont typeface="Wingdings" panose="05000000000000000000" pitchFamily="2" charset="2"/>
              <a:buChar char="§"/>
            </a:pPr>
            <a:r>
              <a:rPr lang="en-US" dirty="0"/>
              <a:t>Electrons: negative particles outside the nucleus</a:t>
            </a:r>
          </a:p>
          <a:p>
            <a:pPr>
              <a:buFont typeface="Wingdings" panose="05000000000000000000" pitchFamily="2" charset="2"/>
              <a:buChar char="§"/>
            </a:pPr>
            <a:r>
              <a:rPr lang="en-US" dirty="0"/>
              <a:t>Extensive properties: properties that depend on the state of matter</a:t>
            </a:r>
          </a:p>
          <a:p>
            <a:pPr>
              <a:buFont typeface="Wingdings" panose="05000000000000000000" pitchFamily="2" charset="2"/>
              <a:buChar char="§"/>
            </a:pPr>
            <a:r>
              <a:rPr lang="en-US" dirty="0"/>
              <a:t>Freezing: the temperature at which a substance changes from a liquid to a solid</a:t>
            </a:r>
          </a:p>
          <a:p>
            <a:pPr>
              <a:buFont typeface="Wingdings" panose="05000000000000000000" pitchFamily="2" charset="2"/>
              <a:buChar char="§"/>
            </a:pPr>
            <a:r>
              <a:rPr lang="en-US" dirty="0"/>
              <a:t>Group: a column of elements in the periodic table</a:t>
            </a:r>
          </a:p>
          <a:p>
            <a:pPr>
              <a:buFont typeface="Wingdings" panose="05000000000000000000" pitchFamily="2" charset="2"/>
              <a:buChar char="§"/>
            </a:pPr>
            <a:r>
              <a:rPr lang="en-US" dirty="0"/>
              <a:t>Ion: a charged particle formed by a molecule or atom when it loses or gains one or more electrons</a:t>
            </a:r>
          </a:p>
          <a:p>
            <a:pPr>
              <a:buFont typeface="Wingdings" panose="05000000000000000000" pitchFamily="2" charset="2"/>
              <a:buChar char="§"/>
            </a:pPr>
            <a:r>
              <a:rPr lang="en-US" dirty="0"/>
              <a:t>Ionic bonds: the bond between two oppositely charged ions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72511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Intensive properties: properties that do not depend on the state of matter</a:t>
            </a:r>
          </a:p>
          <a:p>
            <a:pPr>
              <a:buFont typeface="Wingdings" panose="05000000000000000000" pitchFamily="2" charset="2"/>
              <a:buChar char="§"/>
            </a:pPr>
            <a:r>
              <a:rPr lang="en-US" dirty="0"/>
              <a:t>Isotopes: two forms of the same element that have the same number of protons but a different number of neutrons</a:t>
            </a:r>
          </a:p>
          <a:p>
            <a:pPr>
              <a:buFont typeface="Wingdings" panose="05000000000000000000" pitchFamily="2" charset="2"/>
              <a:buChar char="§"/>
            </a:pPr>
            <a:r>
              <a:rPr lang="en-US" dirty="0"/>
              <a:t>Malleability: the ability of metal to be shaped into sheets</a:t>
            </a:r>
          </a:p>
          <a:p>
            <a:pPr>
              <a:buFont typeface="Wingdings" panose="05000000000000000000" pitchFamily="2" charset="2"/>
              <a:buChar char="§"/>
            </a:pPr>
            <a:r>
              <a:rPr lang="en-US" dirty="0"/>
              <a:t>Neutrons: uncharged nuclear particles</a:t>
            </a:r>
          </a:p>
          <a:p>
            <a:pPr>
              <a:buFont typeface="Wingdings" panose="05000000000000000000" pitchFamily="2" charset="2"/>
              <a:buChar char="§"/>
            </a:pPr>
            <a:r>
              <a:rPr lang="en-US" dirty="0"/>
              <a:t>Nonpolar: a type of covalent bond in which two atoms share electrons</a:t>
            </a:r>
          </a:p>
          <a:p>
            <a:pPr>
              <a:buFont typeface="Wingdings" panose="05000000000000000000" pitchFamily="2" charset="2"/>
              <a:buChar char="§"/>
            </a:pPr>
            <a:r>
              <a:rPr lang="en-US" dirty="0"/>
              <a:t>Orbital: an area around the nucleus where an electron can be found</a:t>
            </a:r>
          </a:p>
          <a:p>
            <a:pPr>
              <a:buFont typeface="Wingdings" panose="05000000000000000000" pitchFamily="2" charset="2"/>
              <a:buChar char="§"/>
            </a:pPr>
            <a:r>
              <a:rPr lang="en-US" dirty="0"/>
              <a:t>Osmosis: the net flow of a solvent across a semipermeable membrane in response to a concentration gradient</a:t>
            </a:r>
          </a:p>
        </p:txBody>
      </p:sp>
    </p:spTree>
    <p:extLst>
      <p:ext uri="{BB962C8B-B14F-4D97-AF65-F5344CB8AC3E}">
        <p14:creationId xmlns:p14="http://schemas.microsoft.com/office/powerpoint/2010/main" val="3243624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Period: one of the horizontal rows in the periodic table</a:t>
            </a:r>
          </a:p>
          <a:p>
            <a:pPr>
              <a:buFont typeface="Wingdings" panose="05000000000000000000" pitchFamily="2" charset="2"/>
              <a:buChar char="§"/>
            </a:pPr>
            <a:r>
              <a:rPr lang="en-US" dirty="0"/>
              <a:t>Periodic table: the table of elements</a:t>
            </a:r>
          </a:p>
          <a:p>
            <a:pPr>
              <a:buFont typeface="Wingdings" panose="05000000000000000000" pitchFamily="2" charset="2"/>
              <a:buChar char="§"/>
            </a:pPr>
            <a:r>
              <a:rPr lang="en-US" dirty="0"/>
              <a:t>Polar: a molecule that has negative and positive sides</a:t>
            </a:r>
          </a:p>
          <a:p>
            <a:pPr>
              <a:buFont typeface="Wingdings" panose="05000000000000000000" pitchFamily="2" charset="2"/>
              <a:buChar char="§"/>
            </a:pPr>
            <a:r>
              <a:rPr lang="en-US" dirty="0"/>
              <a:t>Phase diagram: a graph of physical states of a substance under various temperatures and pressures</a:t>
            </a:r>
          </a:p>
          <a:p>
            <a:pPr>
              <a:buFont typeface="Wingdings" panose="05000000000000000000" pitchFamily="2" charset="2"/>
              <a:buChar char="§"/>
            </a:pPr>
            <a:r>
              <a:rPr lang="en-US" dirty="0"/>
              <a:t>Protons: positively charged nuclear particles</a:t>
            </a:r>
          </a:p>
          <a:p>
            <a:pPr>
              <a:buFont typeface="Wingdings" panose="05000000000000000000" pitchFamily="2" charset="2"/>
              <a:buChar char="§"/>
            </a:pPr>
            <a:r>
              <a:rPr lang="en-US" dirty="0"/>
              <a:t>Specific heat capacity: the amount of energy needed to change temperature of 1 kg of a substance by 1 degree Celsius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749978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Sublimation: changing from a solid to a gas without becoming a liquid</a:t>
            </a:r>
          </a:p>
          <a:p>
            <a:pPr>
              <a:buFont typeface="Wingdings" panose="05000000000000000000" pitchFamily="2" charset="2"/>
              <a:buChar char="§"/>
            </a:pPr>
            <a:r>
              <a:rPr lang="en-US" dirty="0"/>
              <a:t>Triple point: the temperature and pressure at which solid, liquid, and vapor phases coexist</a:t>
            </a:r>
          </a:p>
          <a:p>
            <a:pPr>
              <a:buFont typeface="Wingdings" panose="05000000000000000000" pitchFamily="2" charset="2"/>
              <a:buChar char="§"/>
            </a:pPr>
            <a:r>
              <a:rPr lang="en-US" dirty="0"/>
              <a:t>Valence electrons: electrons in an outer orbital that can form bonds with other atoms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657369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a:t>Lateral: Toward one side of the body; on the other side of another structure or body part</a:t>
            </a:r>
          </a:p>
          <a:p>
            <a:pPr>
              <a:buFont typeface="Wingdings" panose="05000000000000000000" pitchFamily="2" charset="2"/>
              <a:buChar char="§"/>
            </a:pPr>
            <a:r>
              <a:rPr lang="en-US" dirty="0"/>
              <a:t>Intermediate: Between medial and lateral</a:t>
            </a:r>
          </a:p>
          <a:p>
            <a:pPr>
              <a:buFont typeface="Wingdings" panose="05000000000000000000" pitchFamily="2" charset="2"/>
              <a:buChar char="§"/>
            </a:pPr>
            <a:r>
              <a:rPr lang="en-US" dirty="0"/>
              <a:t>Proximal: Closer to the trunk of the body</a:t>
            </a:r>
          </a:p>
          <a:p>
            <a:pPr>
              <a:buFont typeface="Wingdings" panose="05000000000000000000" pitchFamily="2" charset="2"/>
              <a:buChar char="§"/>
            </a:pPr>
            <a:r>
              <a:rPr lang="en-US" dirty="0"/>
              <a:t>Distal: Farther from the trunk of the body</a:t>
            </a:r>
          </a:p>
          <a:p>
            <a:pPr>
              <a:buFont typeface="Wingdings" panose="05000000000000000000" pitchFamily="2" charset="2"/>
              <a:buChar char="§"/>
            </a:pPr>
            <a:r>
              <a:rPr lang="en-US" dirty="0"/>
              <a:t>Superficial: Close to the surface of the skin</a:t>
            </a:r>
          </a:p>
          <a:p>
            <a:pPr>
              <a:buFont typeface="Wingdings" panose="05000000000000000000" pitchFamily="2" charset="2"/>
              <a:buChar char="§"/>
            </a:pPr>
            <a:r>
              <a:rPr lang="en-US" dirty="0"/>
              <a:t>Deep: Far from the surface of the skin</a:t>
            </a:r>
          </a:p>
          <a:p>
            <a:pPr>
              <a:buFont typeface="Wingdings" panose="05000000000000000000" pitchFamily="2" charset="2"/>
              <a:buChar char="§"/>
            </a:pPr>
            <a:r>
              <a:rPr lang="en-US" dirty="0"/>
              <a:t>Prone: Lying on the stomach</a:t>
            </a:r>
          </a:p>
          <a:p>
            <a:pPr>
              <a:buFont typeface="Wingdings" panose="05000000000000000000" pitchFamily="2" charset="2"/>
              <a:buChar char="§"/>
            </a:pPr>
            <a:r>
              <a:rPr lang="en-US" dirty="0"/>
              <a:t>Supine: Lying on the back</a:t>
            </a:r>
          </a:p>
        </p:txBody>
      </p:sp>
    </p:spTree>
    <p:extLst>
      <p:ext uri="{BB962C8B-B14F-4D97-AF65-F5344CB8AC3E}">
        <p14:creationId xmlns:p14="http://schemas.microsoft.com/office/powerpoint/2010/main" val="384603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and bases </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Acids and bases are common chemical  reagents.</a:t>
            </a:r>
          </a:p>
          <a:p>
            <a:pPr>
              <a:buFont typeface="Wingdings" panose="05000000000000000000" pitchFamily="2" charset="2"/>
              <a:buChar char="§"/>
            </a:pPr>
            <a:r>
              <a:rPr lang="en-US" dirty="0"/>
              <a:t>Conjugate acid-base pairs:</a:t>
            </a:r>
          </a:p>
          <a:p>
            <a:pPr lvl="1">
              <a:buFont typeface="Wingdings" panose="05000000000000000000" pitchFamily="2" charset="2"/>
              <a:buChar char="§"/>
            </a:pPr>
            <a:r>
              <a:rPr lang="en-US" dirty="0"/>
              <a:t>The conjugate acid of a base is formed by adding one proton to the base.</a:t>
            </a:r>
          </a:p>
          <a:p>
            <a:pPr lvl="1">
              <a:buFont typeface="Wingdings" panose="05000000000000000000" pitchFamily="2" charset="2"/>
              <a:buChar char="§"/>
            </a:pPr>
            <a:r>
              <a:rPr lang="en-US" dirty="0"/>
              <a:t>The conjugate base of an acid is formed by the removal of one proton from the acid.</a:t>
            </a:r>
          </a:p>
          <a:p>
            <a:pPr lvl="1">
              <a:buFont typeface="Wingdings" panose="05000000000000000000" pitchFamily="2" charset="2"/>
              <a:buChar char="§"/>
            </a:pPr>
            <a:endParaRPr lang="en-US" dirty="0"/>
          </a:p>
          <a:p>
            <a:pPr lvl="1">
              <a:buFont typeface="Wingdings" panose="05000000000000000000" pitchFamily="2" charset="2"/>
              <a:buChar char="§"/>
            </a:pPr>
            <a:r>
              <a:rPr lang="en-US" dirty="0"/>
              <a:t>PH scale: A numerical presentation of acidity</a:t>
            </a:r>
          </a:p>
          <a:p>
            <a:pPr lvl="2">
              <a:buFont typeface="Wingdings" panose="05000000000000000000" pitchFamily="2" charset="2"/>
              <a:buChar char="§"/>
            </a:pPr>
            <a:r>
              <a:rPr lang="en-US" dirty="0"/>
              <a:t>A neutral solution has a PH of 7.</a:t>
            </a:r>
          </a:p>
          <a:p>
            <a:pPr lvl="2">
              <a:buFont typeface="Wingdings" panose="05000000000000000000" pitchFamily="2" charset="2"/>
              <a:buChar char="§"/>
            </a:pPr>
            <a:endParaRPr lang="en-US" dirty="0"/>
          </a:p>
          <a:p>
            <a:pPr lvl="2">
              <a:buFont typeface="Wingdings" panose="05000000000000000000" pitchFamily="2" charset="2"/>
              <a:buChar char="§"/>
            </a:pPr>
            <a:r>
              <a:rPr lang="en-US" dirty="0"/>
              <a:t>A basic solution has a PH greater than 7.</a:t>
            </a:r>
          </a:p>
          <a:p>
            <a:pPr lvl="2">
              <a:buFont typeface="Wingdings" panose="05000000000000000000" pitchFamily="2" charset="2"/>
              <a:buChar char="§"/>
            </a:pPr>
            <a:endParaRPr lang="en-US" dirty="0"/>
          </a:p>
          <a:p>
            <a:pPr lvl="2">
              <a:buFont typeface="Wingdings" panose="05000000000000000000" pitchFamily="2" charset="2"/>
              <a:buChar char="§"/>
            </a:pPr>
            <a:r>
              <a:rPr lang="en-US" dirty="0"/>
              <a:t>An acidic solution has a PH less than 7.</a:t>
            </a:r>
          </a:p>
          <a:p>
            <a:endParaRPr lang="en-US" dirty="0"/>
          </a:p>
        </p:txBody>
      </p:sp>
    </p:spTree>
    <p:extLst>
      <p:ext uri="{BB962C8B-B14F-4D97-AF65-F5344CB8AC3E}">
        <p14:creationId xmlns:p14="http://schemas.microsoft.com/office/powerpoint/2010/main" val="32170947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3F931A-BDFF-4A57-92E6-629651A43B8E}"/>
              </a:ext>
            </a:extLst>
          </p:cNvPr>
          <p:cNvSpPr>
            <a:spLocks noGrp="1"/>
          </p:cNvSpPr>
          <p:nvPr>
            <p:ph type="ctrTitle"/>
          </p:nvPr>
        </p:nvSpPr>
        <p:spPr/>
        <p:txBody>
          <a:bodyPr/>
          <a:lstStyle/>
          <a:p>
            <a:r>
              <a:rPr lang="en-US" dirty="0"/>
              <a:t>Wishing you all the best!</a:t>
            </a:r>
          </a:p>
        </p:txBody>
      </p:sp>
      <p:sp>
        <p:nvSpPr>
          <p:cNvPr id="2" name="TextBox 1">
            <a:extLst>
              <a:ext uri="{FF2B5EF4-FFF2-40B4-BE49-F238E27FC236}">
                <a16:creationId xmlns:a16="http://schemas.microsoft.com/office/drawing/2014/main" id="{1F864855-79DB-454C-AE48-0D5686D10E35}"/>
              </a:ext>
            </a:extLst>
          </p:cNvPr>
          <p:cNvSpPr txBox="1"/>
          <p:nvPr/>
        </p:nvSpPr>
        <p:spPr>
          <a:xfrm>
            <a:off x="457201" y="6152147"/>
            <a:ext cx="11454062" cy="507831"/>
          </a:xfrm>
          <a:prstGeom prst="rect">
            <a:avLst/>
          </a:prstGeom>
          <a:noFill/>
        </p:spPr>
        <p:txBody>
          <a:bodyPr wrap="square" rtlCol="0">
            <a:spAutoFit/>
          </a:bodyPr>
          <a:lstStyle/>
          <a:p>
            <a:r>
              <a:rPr lang="en-US" sz="900" dirty="0"/>
              <a:t>Mississippi Delta Community College does not discriminate on the basis of age, race, color, national origin, religion, sex, sexual orientation, gender identity or expression, physical or mental disability, pregnancy, or veteran status in its educational programs and activities or in its employment practices. The following person has been designated to handle inquiries regarding the non-discrimination policies: Steven J. Jones, Vice President of Administrative Services, Tanner Hall, Suite 202, P. O. Box 668, Moorhead, MS 38761, 662-246-6304; EEOC@msdelta.edu.</a:t>
            </a:r>
          </a:p>
        </p:txBody>
      </p:sp>
    </p:spTree>
    <p:extLst>
      <p:ext uri="{BB962C8B-B14F-4D97-AF65-F5344CB8AC3E}">
        <p14:creationId xmlns:p14="http://schemas.microsoft.com/office/powerpoint/2010/main" val="3006045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Respiratory system</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Main function: Transport oxygen from the atmosphere into the body’s cells and move carbon dioxide in the other direction</a:t>
            </a:r>
          </a:p>
          <a:p>
            <a:pPr>
              <a:buFont typeface="Wingdings" panose="05000000000000000000" pitchFamily="2" charset="2"/>
              <a:buChar char="§"/>
            </a:pPr>
            <a:r>
              <a:rPr lang="en-US" dirty="0"/>
              <a:t>Oxygen in the lungs moves into the blood; carbon dioxide in the blood moves into the lungs, and the lungs move the carbon dioxide into the atmosphere.</a:t>
            </a:r>
          </a:p>
          <a:p>
            <a:pPr>
              <a:buFont typeface="Wingdings" panose="05000000000000000000" pitchFamily="2" charset="2"/>
              <a:buChar char="§"/>
            </a:pPr>
            <a:r>
              <a:rPr lang="en-US" dirty="0"/>
              <a:t>Alveoli: Tiny air sacs in the lungs where oxygen and carbon dioxide are exchanged</a:t>
            </a:r>
          </a:p>
          <a:p>
            <a:pPr>
              <a:buFont typeface="Wingdings" panose="05000000000000000000" pitchFamily="2" charset="2"/>
              <a:buChar char="§"/>
            </a:pPr>
            <a:r>
              <a:rPr lang="en-US" dirty="0"/>
              <a:t>Trachea: The windpipe which connects the larynx to the lungs</a:t>
            </a:r>
          </a:p>
          <a:p>
            <a:pPr>
              <a:buFont typeface="Wingdings" panose="05000000000000000000" pitchFamily="2" charset="2"/>
              <a:buChar char="§"/>
            </a:pPr>
            <a:r>
              <a:rPr lang="en-US" dirty="0"/>
              <a:t>Bronchi: The main passageways directly attached to the lungs</a:t>
            </a:r>
          </a:p>
        </p:txBody>
      </p:sp>
    </p:spTree>
    <p:extLst>
      <p:ext uri="{BB962C8B-B14F-4D97-AF65-F5344CB8AC3E}">
        <p14:creationId xmlns:p14="http://schemas.microsoft.com/office/powerpoint/2010/main" val="52188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Cardiovascular/circulatory system</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Main function: Transport nutrients, waste, chemical messengers, and immune molecules</a:t>
            </a:r>
          </a:p>
          <a:p>
            <a:pPr>
              <a:buFont typeface="Wingdings" panose="05000000000000000000" pitchFamily="2" charset="2"/>
              <a:buChar char="§"/>
            </a:pPr>
            <a:r>
              <a:rPr lang="en-US" dirty="0"/>
              <a:t>The closed circulatory system: Transport blood away from the heart, transport blood to the heart, and connect arteries to veins in tissues</a:t>
            </a:r>
          </a:p>
          <a:p>
            <a:pPr>
              <a:buFont typeface="Wingdings" panose="05000000000000000000" pitchFamily="2" charset="2"/>
              <a:buChar char="§"/>
            </a:pPr>
            <a:r>
              <a:rPr lang="en-US" dirty="0"/>
              <a:t>The open lymphatic system circulates and filters interstitial fluid between cells and drains into the circulatory system.</a:t>
            </a:r>
          </a:p>
          <a:p>
            <a:pPr>
              <a:buFont typeface="Wingdings" panose="05000000000000000000" pitchFamily="2" charset="2"/>
              <a:buChar char="§"/>
            </a:pPr>
            <a:r>
              <a:rPr lang="en-US" dirty="0"/>
              <a:t>Two contraction cycles of the heart; systole and diastole</a:t>
            </a:r>
          </a:p>
          <a:p>
            <a:pPr lvl="1">
              <a:buFont typeface="Wingdings" panose="05000000000000000000" pitchFamily="2" charset="2"/>
              <a:buChar char="§"/>
            </a:pPr>
            <a:r>
              <a:rPr lang="en-US" dirty="0"/>
              <a:t>Systole: the contraction of the heart muscles</a:t>
            </a:r>
          </a:p>
          <a:p>
            <a:pPr lvl="1">
              <a:buFont typeface="Wingdings" panose="05000000000000000000" pitchFamily="2" charset="2"/>
              <a:buChar char="§"/>
            </a:pPr>
            <a:r>
              <a:rPr lang="en-US" dirty="0"/>
              <a:t>Diastole: the relaxation of the heart</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40973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Blood plasma contains nutrients, hormones, antibodies, and other immune proteins.</a:t>
            </a:r>
          </a:p>
          <a:p>
            <a:pPr>
              <a:buFont typeface="Wingdings" panose="05000000000000000000" pitchFamily="2" charset="2"/>
              <a:buChar char="§"/>
            </a:pPr>
            <a:r>
              <a:rPr lang="en-US" dirty="0"/>
              <a:t>Red blood cells contain hemoglobin and transport oxygen.</a:t>
            </a:r>
          </a:p>
          <a:p>
            <a:pPr>
              <a:buFont typeface="Wingdings" panose="05000000000000000000" pitchFamily="2" charset="2"/>
              <a:buChar char="§"/>
            </a:pPr>
            <a:r>
              <a:rPr lang="en-US" dirty="0"/>
              <a:t>White blood cells are divided into leukocytes and lymphocytes.</a:t>
            </a:r>
          </a:p>
        </p:txBody>
      </p:sp>
    </p:spTree>
    <p:extLst>
      <p:ext uri="{BB962C8B-B14F-4D97-AF65-F5344CB8AC3E}">
        <p14:creationId xmlns:p14="http://schemas.microsoft.com/office/powerpoint/2010/main" val="3207334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Gastrointestinal/digestive system</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Main functions: breaks down food for absorption and distribution</a:t>
            </a:r>
          </a:p>
          <a:p>
            <a:pPr>
              <a:buFont typeface="Wingdings" panose="05000000000000000000" pitchFamily="2" charset="2"/>
              <a:buChar char="§"/>
            </a:pPr>
            <a:r>
              <a:rPr lang="en-US" dirty="0"/>
              <a:t>Three main secretions of the stomach: pepsinogen (chief cells), mucus (goblet cells) and hydrochloric acid(parietal cells)</a:t>
            </a:r>
          </a:p>
          <a:p>
            <a:pPr>
              <a:buFont typeface="Wingdings" panose="05000000000000000000" pitchFamily="2" charset="2"/>
              <a:buChar char="§"/>
            </a:pPr>
            <a:r>
              <a:rPr lang="en-US" dirty="0"/>
              <a:t>The duodenum, the first part of the small intestine, uses alkaline bile from the gallbladder to help neutralize acid chyme.</a:t>
            </a:r>
          </a:p>
          <a:p>
            <a:pPr>
              <a:buFont typeface="Wingdings" panose="05000000000000000000" pitchFamily="2" charset="2"/>
              <a:buChar char="§"/>
            </a:pPr>
            <a:r>
              <a:rPr lang="en-US" dirty="0"/>
              <a:t>Hormones regulate many aspects of nutrition, such as hunger and the sensation of satiety. They induce secretions, speed up the movement of food through the small intestine, induce cellular uptake of glucose, simulate the breakdown of stored glycogen, and modulate digestive action.</a:t>
            </a:r>
          </a:p>
        </p:txBody>
      </p:sp>
    </p:spTree>
    <p:extLst>
      <p:ext uri="{BB962C8B-B14F-4D97-AF65-F5344CB8AC3E}">
        <p14:creationId xmlns:p14="http://schemas.microsoft.com/office/powerpoint/2010/main" val="1584725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91469114"/>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129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1957730"/>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3370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339</TotalTime>
  <Words>2457</Words>
  <Application>Microsoft Office PowerPoint</Application>
  <PresentationFormat>Widescreen</PresentationFormat>
  <Paragraphs>200</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Calibri</vt:lpstr>
      <vt:lpstr>Tw Cen MT</vt:lpstr>
      <vt:lpstr>Tw Cen MT Condensed</vt:lpstr>
      <vt:lpstr>Wingdings</vt:lpstr>
      <vt:lpstr>Wingdings 3</vt:lpstr>
      <vt:lpstr>Integral</vt:lpstr>
      <vt:lpstr>SCIENCE</vt:lpstr>
      <vt:lpstr>Human Anatomy and Physiology</vt:lpstr>
      <vt:lpstr>Continued:</vt:lpstr>
      <vt:lpstr>Respiratory system</vt:lpstr>
      <vt:lpstr>Cardiovascular/circulatory system</vt:lpstr>
      <vt:lpstr>continued</vt:lpstr>
      <vt:lpstr>Gastrointestinal/digestive system</vt:lpstr>
      <vt:lpstr>continued</vt:lpstr>
      <vt:lpstr>continued</vt:lpstr>
      <vt:lpstr>Neuromuscular system</vt:lpstr>
      <vt:lpstr>Reproductive system</vt:lpstr>
      <vt:lpstr>continued</vt:lpstr>
      <vt:lpstr>Integumentary system</vt:lpstr>
      <vt:lpstr>Endocrine System</vt:lpstr>
      <vt:lpstr>Genitourinary (urogenital) system</vt:lpstr>
      <vt:lpstr>Immune system</vt:lpstr>
      <vt:lpstr>Skeletal system </vt:lpstr>
      <vt:lpstr>Life and physical sciences</vt:lpstr>
      <vt:lpstr>Genetics terminology</vt:lpstr>
      <vt:lpstr>continued</vt:lpstr>
      <vt:lpstr>Scientific reasoning</vt:lpstr>
      <vt:lpstr>Steps of the scientific method:</vt:lpstr>
      <vt:lpstr>Scientific reasoning terms</vt:lpstr>
      <vt:lpstr>States of matter</vt:lpstr>
      <vt:lpstr>Chemistry terminology</vt:lpstr>
      <vt:lpstr>continued</vt:lpstr>
      <vt:lpstr>continued</vt:lpstr>
      <vt:lpstr>continued</vt:lpstr>
      <vt:lpstr>continued</vt:lpstr>
      <vt:lpstr>Acid and bases </vt:lpstr>
      <vt:lpstr>Wishing you all the best!</vt:lpstr>
    </vt:vector>
  </TitlesOfParts>
  <Company>Mississippi Delta Community 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dc:title>
  <dc:creator>Jackie Aycock</dc:creator>
  <cp:lastModifiedBy>Gary Hays</cp:lastModifiedBy>
  <cp:revision>35</cp:revision>
  <cp:lastPrinted>2020-09-03T20:05:17Z</cp:lastPrinted>
  <dcterms:created xsi:type="dcterms:W3CDTF">2020-09-02T21:09:31Z</dcterms:created>
  <dcterms:modified xsi:type="dcterms:W3CDTF">2020-11-09T16:38:13Z</dcterms:modified>
</cp:coreProperties>
</file>